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386" r:id="rId3"/>
    <p:sldId id="257" r:id="rId4"/>
    <p:sldId id="259" r:id="rId5"/>
    <p:sldId id="387" r:id="rId6"/>
    <p:sldId id="396" r:id="rId7"/>
    <p:sldId id="260" r:id="rId8"/>
    <p:sldId id="380" r:id="rId9"/>
    <p:sldId id="261" r:id="rId10"/>
    <p:sldId id="384" r:id="rId11"/>
    <p:sldId id="318" r:id="rId12"/>
    <p:sldId id="378" r:id="rId13"/>
    <p:sldId id="389" r:id="rId14"/>
    <p:sldId id="390" r:id="rId15"/>
    <p:sldId id="320" r:id="rId16"/>
    <p:sldId id="391" r:id="rId17"/>
    <p:sldId id="269" r:id="rId18"/>
    <p:sldId id="270" r:id="rId19"/>
    <p:sldId id="394" r:id="rId20"/>
    <p:sldId id="341" r:id="rId21"/>
    <p:sldId id="383" r:id="rId22"/>
    <p:sldId id="385" r:id="rId23"/>
    <p:sldId id="395" r:id="rId24"/>
    <p:sldId id="382" r:id="rId25"/>
    <p:sldId id="381" r:id="rId26"/>
    <p:sldId id="393" r:id="rId27"/>
    <p:sldId id="392" r:id="rId28"/>
    <p:sldId id="397" r:id="rId29"/>
    <p:sldId id="372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949"/>
    <a:srgbClr val="DA64F2"/>
    <a:srgbClr val="E96B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60"/>
    <p:restoredTop sz="95964"/>
  </p:normalViewPr>
  <p:slideViewPr>
    <p:cSldViewPr snapToGrid="0">
      <p:cViewPr varScale="1">
        <p:scale>
          <a:sx n="110" d="100"/>
          <a:sy n="110" d="100"/>
        </p:scale>
        <p:origin x="18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AC3830-18CD-4EF0-9D3F-2A4477FEA81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AA63EF-3373-4470-8ACE-CCF0586F1EB6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Perfiles específicos</a:t>
          </a:r>
          <a:endParaRPr lang="en-US"/>
        </a:p>
      </dgm:t>
    </dgm:pt>
    <dgm:pt modelId="{A26D744E-EC60-416F-A2D4-2475A90D2751}" type="parTrans" cxnId="{9AF1D792-5652-4C7E-8E9E-D71C8C7D87BB}">
      <dgm:prSet/>
      <dgm:spPr/>
      <dgm:t>
        <a:bodyPr/>
        <a:lstStyle/>
        <a:p>
          <a:endParaRPr lang="en-US"/>
        </a:p>
      </dgm:t>
    </dgm:pt>
    <dgm:pt modelId="{039FD37E-E748-44BA-9617-0F6835299132}" type="sibTrans" cxnId="{9AF1D792-5652-4C7E-8E9E-D71C8C7D87BB}">
      <dgm:prSet/>
      <dgm:spPr/>
      <dgm:t>
        <a:bodyPr/>
        <a:lstStyle/>
        <a:p>
          <a:endParaRPr lang="en-US"/>
        </a:p>
      </dgm:t>
    </dgm:pt>
    <dgm:pt modelId="{175CE7F4-1F20-4041-ADD8-D5F334EF3B9F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Nuevos métodos de detección</a:t>
          </a:r>
          <a:endParaRPr lang="en-US"/>
        </a:p>
      </dgm:t>
    </dgm:pt>
    <dgm:pt modelId="{E56D1732-BF6A-43E4-AC82-62D737AD8D32}" type="parTrans" cxnId="{622434AC-A85E-447E-B9B8-3EBF2EFD34FB}">
      <dgm:prSet/>
      <dgm:spPr/>
      <dgm:t>
        <a:bodyPr/>
        <a:lstStyle/>
        <a:p>
          <a:endParaRPr lang="en-US"/>
        </a:p>
      </dgm:t>
    </dgm:pt>
    <dgm:pt modelId="{B0F44589-88BA-4818-8CBB-F6821B728EF8}" type="sibTrans" cxnId="{622434AC-A85E-447E-B9B8-3EBF2EFD34FB}">
      <dgm:prSet/>
      <dgm:spPr/>
      <dgm:t>
        <a:bodyPr/>
        <a:lstStyle/>
        <a:p>
          <a:endParaRPr lang="en-US"/>
        </a:p>
      </dgm:t>
    </dgm:pt>
    <dgm:pt modelId="{D9A92847-817E-4A2C-91A7-9116E4A529D8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Nuevas muestras</a:t>
          </a:r>
          <a:endParaRPr lang="en-US"/>
        </a:p>
      </dgm:t>
    </dgm:pt>
    <dgm:pt modelId="{40719510-20BB-4D1D-B3D8-40BEA83683B5}" type="parTrans" cxnId="{BEEF2783-85B9-4ECD-99C5-4FE2FDC41DB0}">
      <dgm:prSet/>
      <dgm:spPr/>
      <dgm:t>
        <a:bodyPr/>
        <a:lstStyle/>
        <a:p>
          <a:endParaRPr lang="en-US"/>
        </a:p>
      </dgm:t>
    </dgm:pt>
    <dgm:pt modelId="{7BAA0DB3-D01A-4DDA-BA65-FF146A5F12E2}" type="sibTrans" cxnId="{BEEF2783-85B9-4ECD-99C5-4FE2FDC41DB0}">
      <dgm:prSet/>
      <dgm:spPr/>
      <dgm:t>
        <a:bodyPr/>
        <a:lstStyle/>
        <a:p>
          <a:endParaRPr lang="en-US"/>
        </a:p>
      </dgm:t>
    </dgm:pt>
    <dgm:pt modelId="{4014A482-55AE-450C-B976-7C704488F0AF}" type="pres">
      <dgm:prSet presAssocID="{BBAC3830-18CD-4EF0-9D3F-2A4477FEA817}" presName="root" presStyleCnt="0">
        <dgm:presLayoutVars>
          <dgm:dir/>
          <dgm:resizeHandles val="exact"/>
        </dgm:presLayoutVars>
      </dgm:prSet>
      <dgm:spPr/>
    </dgm:pt>
    <dgm:pt modelId="{CB5B40C0-CB51-4279-A342-3DFE28D17E97}" type="pres">
      <dgm:prSet presAssocID="{1EAA63EF-3373-4470-8ACE-CCF0586F1EB6}" presName="compNode" presStyleCnt="0"/>
      <dgm:spPr/>
    </dgm:pt>
    <dgm:pt modelId="{D230DBA7-1BA1-44AC-A282-D93BDB0CF3CC}" type="pres">
      <dgm:prSet presAssocID="{1EAA63EF-3373-4470-8ACE-CCF0586F1EB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uario"/>
        </a:ext>
      </dgm:extLst>
    </dgm:pt>
    <dgm:pt modelId="{D693CFE7-70A3-4316-9BE7-EB789CFA9311}" type="pres">
      <dgm:prSet presAssocID="{1EAA63EF-3373-4470-8ACE-CCF0586F1EB6}" presName="spaceRect" presStyleCnt="0"/>
      <dgm:spPr/>
    </dgm:pt>
    <dgm:pt modelId="{3245980F-29C0-41BA-B638-CE4076DC0FB6}" type="pres">
      <dgm:prSet presAssocID="{1EAA63EF-3373-4470-8ACE-CCF0586F1EB6}" presName="textRect" presStyleLbl="revTx" presStyleIdx="0" presStyleCnt="3">
        <dgm:presLayoutVars>
          <dgm:chMax val="1"/>
          <dgm:chPref val="1"/>
        </dgm:presLayoutVars>
      </dgm:prSet>
      <dgm:spPr/>
    </dgm:pt>
    <dgm:pt modelId="{FE4D5FAD-5825-4A02-9E92-37AF0E379B9C}" type="pres">
      <dgm:prSet presAssocID="{039FD37E-E748-44BA-9617-0F6835299132}" presName="sibTrans" presStyleCnt="0"/>
      <dgm:spPr/>
    </dgm:pt>
    <dgm:pt modelId="{5FA8EA85-37AA-4324-BC95-AE20D8305868}" type="pres">
      <dgm:prSet presAssocID="{175CE7F4-1F20-4041-ADD8-D5F334EF3B9F}" presName="compNode" presStyleCnt="0"/>
      <dgm:spPr/>
    </dgm:pt>
    <dgm:pt modelId="{A174EEE0-FDF7-4219-88FE-8FDFC301A01A}" type="pres">
      <dgm:prSet presAssocID="{175CE7F4-1F20-4041-ADD8-D5F334EF3B9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51939E1-A5B7-439F-BAE6-1C56F5241E67}" type="pres">
      <dgm:prSet presAssocID="{175CE7F4-1F20-4041-ADD8-D5F334EF3B9F}" presName="spaceRect" presStyleCnt="0"/>
      <dgm:spPr/>
    </dgm:pt>
    <dgm:pt modelId="{C1A28E50-BA3F-45C1-A7F0-0B6743B78E9A}" type="pres">
      <dgm:prSet presAssocID="{175CE7F4-1F20-4041-ADD8-D5F334EF3B9F}" presName="textRect" presStyleLbl="revTx" presStyleIdx="1" presStyleCnt="3">
        <dgm:presLayoutVars>
          <dgm:chMax val="1"/>
          <dgm:chPref val="1"/>
        </dgm:presLayoutVars>
      </dgm:prSet>
      <dgm:spPr/>
    </dgm:pt>
    <dgm:pt modelId="{BFDA4FA9-3D0B-4EEF-909E-4DA84B142283}" type="pres">
      <dgm:prSet presAssocID="{B0F44589-88BA-4818-8CBB-F6821B728EF8}" presName="sibTrans" presStyleCnt="0"/>
      <dgm:spPr/>
    </dgm:pt>
    <dgm:pt modelId="{797FED49-F01D-46D3-B7CB-2CF563CE9238}" type="pres">
      <dgm:prSet presAssocID="{D9A92847-817E-4A2C-91A7-9116E4A529D8}" presName="compNode" presStyleCnt="0"/>
      <dgm:spPr/>
    </dgm:pt>
    <dgm:pt modelId="{D240691B-44FE-49BF-8E77-CFAC788FB3F7}" type="pres">
      <dgm:prSet presAssocID="{D9A92847-817E-4A2C-91A7-9116E4A529D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38DFBF98-B777-4DEE-A0D8-55CE4D44AFB6}" type="pres">
      <dgm:prSet presAssocID="{D9A92847-817E-4A2C-91A7-9116E4A529D8}" presName="spaceRect" presStyleCnt="0"/>
      <dgm:spPr/>
    </dgm:pt>
    <dgm:pt modelId="{50881061-5909-400A-BF68-2F2623CD321A}" type="pres">
      <dgm:prSet presAssocID="{D9A92847-817E-4A2C-91A7-9116E4A529D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E5AAD65-FE5F-41FC-8D89-F6EA0965B397}" type="presOf" srcId="{1EAA63EF-3373-4470-8ACE-CCF0586F1EB6}" destId="{3245980F-29C0-41BA-B638-CE4076DC0FB6}" srcOrd="0" destOrd="0" presId="urn:microsoft.com/office/officeart/2018/2/layout/IconLabelList"/>
    <dgm:cxn modelId="{BEEF2783-85B9-4ECD-99C5-4FE2FDC41DB0}" srcId="{BBAC3830-18CD-4EF0-9D3F-2A4477FEA817}" destId="{D9A92847-817E-4A2C-91A7-9116E4A529D8}" srcOrd="2" destOrd="0" parTransId="{40719510-20BB-4D1D-B3D8-40BEA83683B5}" sibTransId="{7BAA0DB3-D01A-4DDA-BA65-FF146A5F12E2}"/>
    <dgm:cxn modelId="{A924608F-5717-48B6-98A6-48BA2EF6F45C}" type="presOf" srcId="{D9A92847-817E-4A2C-91A7-9116E4A529D8}" destId="{50881061-5909-400A-BF68-2F2623CD321A}" srcOrd="0" destOrd="0" presId="urn:microsoft.com/office/officeart/2018/2/layout/IconLabelList"/>
    <dgm:cxn modelId="{9AF1D792-5652-4C7E-8E9E-D71C8C7D87BB}" srcId="{BBAC3830-18CD-4EF0-9D3F-2A4477FEA817}" destId="{1EAA63EF-3373-4470-8ACE-CCF0586F1EB6}" srcOrd="0" destOrd="0" parTransId="{A26D744E-EC60-416F-A2D4-2475A90D2751}" sibTransId="{039FD37E-E748-44BA-9617-0F6835299132}"/>
    <dgm:cxn modelId="{7999D793-824B-4305-88A4-7093947E0817}" type="presOf" srcId="{BBAC3830-18CD-4EF0-9D3F-2A4477FEA817}" destId="{4014A482-55AE-450C-B976-7C704488F0AF}" srcOrd="0" destOrd="0" presId="urn:microsoft.com/office/officeart/2018/2/layout/IconLabelList"/>
    <dgm:cxn modelId="{622434AC-A85E-447E-B9B8-3EBF2EFD34FB}" srcId="{BBAC3830-18CD-4EF0-9D3F-2A4477FEA817}" destId="{175CE7F4-1F20-4041-ADD8-D5F334EF3B9F}" srcOrd="1" destOrd="0" parTransId="{E56D1732-BF6A-43E4-AC82-62D737AD8D32}" sibTransId="{B0F44589-88BA-4818-8CBB-F6821B728EF8}"/>
    <dgm:cxn modelId="{E55BEFC5-7840-4B7F-B817-FA6051551B8C}" type="presOf" srcId="{175CE7F4-1F20-4041-ADD8-D5F334EF3B9F}" destId="{C1A28E50-BA3F-45C1-A7F0-0B6743B78E9A}" srcOrd="0" destOrd="0" presId="urn:microsoft.com/office/officeart/2018/2/layout/IconLabelList"/>
    <dgm:cxn modelId="{BB6D2180-4B49-4042-86F6-E32D89279C7E}" type="presParOf" srcId="{4014A482-55AE-450C-B976-7C704488F0AF}" destId="{CB5B40C0-CB51-4279-A342-3DFE28D17E97}" srcOrd="0" destOrd="0" presId="urn:microsoft.com/office/officeart/2018/2/layout/IconLabelList"/>
    <dgm:cxn modelId="{0D92576A-8B5E-438B-A108-0B5E4D6B3F02}" type="presParOf" srcId="{CB5B40C0-CB51-4279-A342-3DFE28D17E97}" destId="{D230DBA7-1BA1-44AC-A282-D93BDB0CF3CC}" srcOrd="0" destOrd="0" presId="urn:microsoft.com/office/officeart/2018/2/layout/IconLabelList"/>
    <dgm:cxn modelId="{23952EBD-794E-4067-89B4-A4E4A0014C35}" type="presParOf" srcId="{CB5B40C0-CB51-4279-A342-3DFE28D17E97}" destId="{D693CFE7-70A3-4316-9BE7-EB789CFA9311}" srcOrd="1" destOrd="0" presId="urn:microsoft.com/office/officeart/2018/2/layout/IconLabelList"/>
    <dgm:cxn modelId="{58793CB9-36BE-4A22-A5AF-79067FA56506}" type="presParOf" srcId="{CB5B40C0-CB51-4279-A342-3DFE28D17E97}" destId="{3245980F-29C0-41BA-B638-CE4076DC0FB6}" srcOrd="2" destOrd="0" presId="urn:microsoft.com/office/officeart/2018/2/layout/IconLabelList"/>
    <dgm:cxn modelId="{B6B87963-B041-4AB5-A862-919B02A182C3}" type="presParOf" srcId="{4014A482-55AE-450C-B976-7C704488F0AF}" destId="{FE4D5FAD-5825-4A02-9E92-37AF0E379B9C}" srcOrd="1" destOrd="0" presId="urn:microsoft.com/office/officeart/2018/2/layout/IconLabelList"/>
    <dgm:cxn modelId="{ED9C6E25-06C8-4BE9-8B76-27749ACDE9A9}" type="presParOf" srcId="{4014A482-55AE-450C-B976-7C704488F0AF}" destId="{5FA8EA85-37AA-4324-BC95-AE20D8305868}" srcOrd="2" destOrd="0" presId="urn:microsoft.com/office/officeart/2018/2/layout/IconLabelList"/>
    <dgm:cxn modelId="{B7E9E3E6-7832-4486-AAA2-FA51959D8549}" type="presParOf" srcId="{5FA8EA85-37AA-4324-BC95-AE20D8305868}" destId="{A174EEE0-FDF7-4219-88FE-8FDFC301A01A}" srcOrd="0" destOrd="0" presId="urn:microsoft.com/office/officeart/2018/2/layout/IconLabelList"/>
    <dgm:cxn modelId="{F1B49B1D-4B01-471B-A10A-60E3B56F5875}" type="presParOf" srcId="{5FA8EA85-37AA-4324-BC95-AE20D8305868}" destId="{C51939E1-A5B7-439F-BAE6-1C56F5241E67}" srcOrd="1" destOrd="0" presId="urn:microsoft.com/office/officeart/2018/2/layout/IconLabelList"/>
    <dgm:cxn modelId="{C49C66B9-FDC8-497F-8556-3FC5B7423954}" type="presParOf" srcId="{5FA8EA85-37AA-4324-BC95-AE20D8305868}" destId="{C1A28E50-BA3F-45C1-A7F0-0B6743B78E9A}" srcOrd="2" destOrd="0" presId="urn:microsoft.com/office/officeart/2018/2/layout/IconLabelList"/>
    <dgm:cxn modelId="{7B697BC7-4287-44D0-A57D-ADE187CE7C21}" type="presParOf" srcId="{4014A482-55AE-450C-B976-7C704488F0AF}" destId="{BFDA4FA9-3D0B-4EEF-909E-4DA84B142283}" srcOrd="3" destOrd="0" presId="urn:microsoft.com/office/officeart/2018/2/layout/IconLabelList"/>
    <dgm:cxn modelId="{E22E33D8-2D67-4205-98D2-5794CDB68505}" type="presParOf" srcId="{4014A482-55AE-450C-B976-7C704488F0AF}" destId="{797FED49-F01D-46D3-B7CB-2CF563CE9238}" srcOrd="4" destOrd="0" presId="urn:microsoft.com/office/officeart/2018/2/layout/IconLabelList"/>
    <dgm:cxn modelId="{0AA04E87-A6FD-4EDD-8557-C41B8905FC95}" type="presParOf" srcId="{797FED49-F01D-46D3-B7CB-2CF563CE9238}" destId="{D240691B-44FE-49BF-8E77-CFAC788FB3F7}" srcOrd="0" destOrd="0" presId="urn:microsoft.com/office/officeart/2018/2/layout/IconLabelList"/>
    <dgm:cxn modelId="{2C44E328-2647-45CF-9D69-CD23BD1192D9}" type="presParOf" srcId="{797FED49-F01D-46D3-B7CB-2CF563CE9238}" destId="{38DFBF98-B777-4DEE-A0D8-55CE4D44AFB6}" srcOrd="1" destOrd="0" presId="urn:microsoft.com/office/officeart/2018/2/layout/IconLabelList"/>
    <dgm:cxn modelId="{8103DB79-EFEA-48AE-BF83-3B64E57DA874}" type="presParOf" srcId="{797FED49-F01D-46D3-B7CB-2CF563CE9238}" destId="{50881061-5909-400A-BF68-2F2623CD321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0DBA7-1BA1-44AC-A282-D93BDB0CF3CC}">
      <dsp:nvSpPr>
        <dsp:cNvPr id="0" name=""/>
        <dsp:cNvSpPr/>
      </dsp:nvSpPr>
      <dsp:spPr>
        <a:xfrm>
          <a:off x="602676" y="1469793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5980F-29C0-41BA-B638-CE4076DC0FB6}">
      <dsp:nvSpPr>
        <dsp:cNvPr id="0" name=""/>
        <dsp:cNvSpPr/>
      </dsp:nvSpPr>
      <dsp:spPr>
        <a:xfrm>
          <a:off x="107675" y="256508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Perfiles específicos</a:t>
          </a:r>
          <a:endParaRPr lang="en-US" sz="1800" kern="1200"/>
        </a:p>
      </dsp:txBody>
      <dsp:txXfrm>
        <a:off x="107675" y="2565086"/>
        <a:ext cx="1800000" cy="720000"/>
      </dsp:txXfrm>
    </dsp:sp>
    <dsp:sp modelId="{A174EEE0-FDF7-4219-88FE-8FDFC301A01A}">
      <dsp:nvSpPr>
        <dsp:cNvPr id="0" name=""/>
        <dsp:cNvSpPr/>
      </dsp:nvSpPr>
      <dsp:spPr>
        <a:xfrm>
          <a:off x="2717676" y="1469793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28E50-BA3F-45C1-A7F0-0B6743B78E9A}">
      <dsp:nvSpPr>
        <dsp:cNvPr id="0" name=""/>
        <dsp:cNvSpPr/>
      </dsp:nvSpPr>
      <dsp:spPr>
        <a:xfrm>
          <a:off x="2222676" y="256508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Nuevos métodos de detección</a:t>
          </a:r>
          <a:endParaRPr lang="en-US" sz="1800" kern="1200"/>
        </a:p>
      </dsp:txBody>
      <dsp:txXfrm>
        <a:off x="2222676" y="2565086"/>
        <a:ext cx="1800000" cy="720000"/>
      </dsp:txXfrm>
    </dsp:sp>
    <dsp:sp modelId="{D240691B-44FE-49BF-8E77-CFAC788FB3F7}">
      <dsp:nvSpPr>
        <dsp:cNvPr id="0" name=""/>
        <dsp:cNvSpPr/>
      </dsp:nvSpPr>
      <dsp:spPr>
        <a:xfrm>
          <a:off x="4832675" y="1469793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81061-5909-400A-BF68-2F2623CD321A}">
      <dsp:nvSpPr>
        <dsp:cNvPr id="0" name=""/>
        <dsp:cNvSpPr/>
      </dsp:nvSpPr>
      <dsp:spPr>
        <a:xfrm>
          <a:off x="4337676" y="256508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Nuevas muestras</a:t>
          </a:r>
          <a:endParaRPr lang="en-US" sz="1800" kern="1200"/>
        </a:p>
      </dsp:txBody>
      <dsp:txXfrm>
        <a:off x="4337676" y="2565086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AE090-A9B9-9145-B350-FB5C6D7C1BB7}" type="datetimeFigureOut">
              <a:rPr lang="es-ES" smtClean="0"/>
              <a:t>25/1/24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3FD3E-A545-9543-AFE3-2257F95DB1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230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Son secretados desde los tejidos a distintos fluidos lo que les da la posibilidad de ser biomarcadores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66067-AAD8-4E4C-8E1F-B9B37786B11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7146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Son secretados desde los tejidos a distintos fluidos lo que les da la posibilidad de ser biomarcadores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66067-AAD8-4E4C-8E1F-B9B37786B11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57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Son secretados desde los tejidos a distintos fluidos lo que les da la posibilidad de ser biomarcadores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66067-AAD8-4E4C-8E1F-B9B37786B115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7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66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87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8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4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61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143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8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01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4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1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17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D271B9-9BA2-4AF0-AE69-43E7D26B5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2CB1F3-7403-547E-AA02-26A032C8A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1" y="3928374"/>
            <a:ext cx="10351007" cy="1346485"/>
          </a:xfrm>
        </p:spPr>
        <p:txBody>
          <a:bodyPr>
            <a:normAutofit/>
          </a:bodyPr>
          <a:lstStyle/>
          <a:p>
            <a:r>
              <a:rPr lang="es-ES" sz="4500" dirty="0" err="1"/>
              <a:t>MicroRNA</a:t>
            </a:r>
            <a:r>
              <a:rPr lang="es-ES" sz="4500" dirty="0"/>
              <a:t> como herramientas de diagnóstico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5C4F02-29FE-EDC1-2786-ADAB34C1B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431808"/>
            <a:ext cx="10351006" cy="955137"/>
          </a:xfrm>
        </p:spPr>
        <p:txBody>
          <a:bodyPr>
            <a:normAutofit/>
          </a:bodyPr>
          <a:lstStyle/>
          <a:p>
            <a:r>
              <a:rPr lang="es-ES" dirty="0" err="1"/>
              <a:t>Dr</a:t>
            </a:r>
            <a:r>
              <a:rPr lang="es-ES" dirty="0"/>
              <a:t> Manuel </a:t>
            </a:r>
            <a:r>
              <a:rPr lang="es-ES" dirty="0" err="1"/>
              <a:t>Fernandez</a:t>
            </a:r>
            <a:r>
              <a:rPr lang="es-ES" dirty="0"/>
              <a:t> Sanjurjo</a:t>
            </a:r>
          </a:p>
          <a:p>
            <a:r>
              <a:rPr lang="es-ES" dirty="0"/>
              <a:t>Intervenciones Traslacionales para la Salud-ISPA-</a:t>
            </a:r>
            <a:r>
              <a:rPr lang="es-ES" dirty="0" err="1"/>
              <a:t>Uniovi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E77A81-423E-EC4F-F18B-EB3D88EEC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720" y="1331235"/>
            <a:ext cx="10351007" cy="1604404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C81B9CA-1414-4F8E-878C-2D9B6603C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B9DC9137-0E0E-86F7-B421-223F83AB5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180" y="4634345"/>
            <a:ext cx="2223655" cy="222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90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ot all junk DNA is rubbish — MRC Weatherall Institute of Molecular Medicine">
            <a:extLst>
              <a:ext uri="{FF2B5EF4-FFF2-40B4-BE49-F238E27FC236}">
                <a16:creationId xmlns:a16="http://schemas.microsoft.com/office/drawing/2014/main" id="{7FF86B3C-1C04-438C-2B89-9BAC2044E1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" b="4196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4600" y="-1244600"/>
            <a:ext cx="6858000" cy="93472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AAF81F-E516-9BB6-157C-3E96C682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43000"/>
            <a:ext cx="4572000" cy="29847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DNA </a:t>
            </a:r>
            <a:r>
              <a:rPr lang="en-US" dirty="0" err="1">
                <a:solidFill>
                  <a:srgbClr val="FFFFFF"/>
                </a:solidFill>
              </a:rPr>
              <a:t>Basura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8952" y="4291242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6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97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67DCCAB-ECB4-9E49-8E97-82D85861E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70698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son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los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microRNA?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BA2537-AFDC-534D-A790-488FE40EC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68" t="-11531" r="-1761" b="22213"/>
          <a:stretch/>
        </p:blipFill>
        <p:spPr>
          <a:xfrm>
            <a:off x="4494883" y="505705"/>
            <a:ext cx="7414352" cy="4957590"/>
          </a:xfrm>
          <a:prstGeom prst="ellipse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9DAE9F9-D903-5F4B-97CB-233EB91DAB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0" y="2984500"/>
            <a:ext cx="66040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8F8D0A3-28B2-0817-6A46-73C55262C084}"/>
              </a:ext>
            </a:extLst>
          </p:cNvPr>
          <p:cNvSpPr/>
          <p:nvPr/>
        </p:nvSpPr>
        <p:spPr>
          <a:xfrm>
            <a:off x="4345862" y="6502135"/>
            <a:ext cx="71210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GUAY, C; REGAZZI, R. </a:t>
            </a:r>
            <a:r>
              <a:rPr lang="es-E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Nature</a:t>
            </a:r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Reviews</a:t>
            </a:r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Endocrinology</a:t>
            </a:r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, 2013.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3435044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67DCCAB-ECB4-9E49-8E97-82D85861E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z="6600" dirty="0"/>
              <a:t>Función de los microRNA</a:t>
            </a:r>
            <a:endParaRPr lang="en-US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9DAE9F9-D903-5F4B-97CB-233EB91DAB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0" y="2984500"/>
            <a:ext cx="66040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4B5CAF7-A265-02CC-F459-60582EC40BEB}"/>
              </a:ext>
            </a:extLst>
          </p:cNvPr>
          <p:cNvSpPr/>
          <p:nvPr/>
        </p:nvSpPr>
        <p:spPr>
          <a:xfrm>
            <a:off x="5127523" y="6471687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KROL, J, et al.,; </a:t>
            </a:r>
            <a:r>
              <a:rPr lang="es-E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Nature</a:t>
            </a:r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Reviews</a:t>
            </a:r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Genetics</a:t>
            </a:r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, 2010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8F59EA-26B5-1A22-CD41-AA4444520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101" y="1268963"/>
            <a:ext cx="7611923" cy="45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7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2DB1B1-C69A-2707-95F5-F4B81B4E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Incluso hay </a:t>
            </a:r>
            <a:r>
              <a:rPr lang="es-ES" dirty="0" err="1"/>
              <a:t>miRNAs</a:t>
            </a:r>
            <a:r>
              <a:rPr lang="es-ES" dirty="0"/>
              <a:t> imprescindibles</a:t>
            </a:r>
            <a:br>
              <a:rPr lang="es-ES" dirty="0"/>
            </a:br>
            <a:r>
              <a:rPr lang="es-ES" dirty="0"/>
              <a:t>la familia Let-7, Lethal-7 </a:t>
            </a:r>
            <a:r>
              <a:rPr lang="es-ES" dirty="0" err="1"/>
              <a:t>family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254406-EF2B-399F-942A-6F5AAD432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Quizá la relevancia de los </a:t>
            </a:r>
            <a:r>
              <a:rPr lang="es-ES" dirty="0" err="1"/>
              <a:t>miRNA</a:t>
            </a:r>
            <a:r>
              <a:rPr lang="es-ES" dirty="0"/>
              <a:t> sea mayor de lo que pensamos</a:t>
            </a:r>
          </a:p>
        </p:txBody>
      </p:sp>
      <p:pic>
        <p:nvPicPr>
          <p:cNvPr id="5" name="Gráfico 4" descr="Diana con relleno sólido">
            <a:extLst>
              <a:ext uri="{FF2B5EF4-FFF2-40B4-BE49-F238E27FC236}">
                <a16:creationId xmlns:a16="http://schemas.microsoft.com/office/drawing/2014/main" id="{3ED9C412-B600-B808-E4B6-C8E01F8E1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0472" y="1411348"/>
            <a:ext cx="1602999" cy="16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18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67DCCAB-ECB4-9E49-8E97-82D85861E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microRNA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circulantes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BA2537-AFDC-534D-A790-488FE40EC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87" y="640080"/>
            <a:ext cx="7025833" cy="5550408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9DAE9F9-D903-5F4B-97CB-233EB91DAB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0" y="2984500"/>
            <a:ext cx="66040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8F8D0A3-28B2-0817-6A46-73C55262C084}"/>
              </a:ext>
            </a:extLst>
          </p:cNvPr>
          <p:cNvSpPr/>
          <p:nvPr/>
        </p:nvSpPr>
        <p:spPr>
          <a:xfrm>
            <a:off x="4345862" y="6502135"/>
            <a:ext cx="71210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GUAY, C; REGAZZI, R. </a:t>
            </a:r>
            <a:r>
              <a:rPr lang="es-E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Nature</a:t>
            </a:r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Reviews</a:t>
            </a:r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Endocrinology</a:t>
            </a:r>
            <a:r>
              <a:rPr lang="es-ES" sz="900" dirty="0">
                <a:solidFill>
                  <a:srgbClr val="222222"/>
                </a:solidFill>
                <a:latin typeface="Arial" panose="020B0604020202020204" pitchFamily="34" charset="0"/>
              </a:rPr>
              <a:t>, 2013.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2513125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AF9319C-2D9B-4868-AEAE-37298EA0F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8E21BAA-2170-BFD5-6F6E-C49FA8AA2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28811"/>
            <a:ext cx="3447288" cy="3342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¿Pueden ser biomarcadores?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4F0AE6-31A0-7E09-C209-73E71A063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82" r="37040"/>
          <a:stretch/>
        </p:blipFill>
        <p:spPr>
          <a:xfrm>
            <a:off x="7093531" y="0"/>
            <a:ext cx="2618501" cy="6909538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67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4603468" y="4784485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MicroRNA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circulantes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biomarcadores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respuesta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adaptación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al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ejercicio</a:t>
            </a:r>
            <a:endParaRPr lang="en-US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n 2" descr="Texto, Escala de tiempo&#10;&#10;Descripción generada automáticamente">
            <a:extLst>
              <a:ext uri="{FF2B5EF4-FFF2-40B4-BE49-F238E27FC236}">
                <a16:creationId xmlns:a16="http://schemas.microsoft.com/office/drawing/2014/main" id="{DA0121D2-31C9-DEB4-3E48-9DD6B8007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6" y="429741"/>
            <a:ext cx="3677683" cy="16733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52" y="465825"/>
            <a:ext cx="3683807" cy="1602456"/>
          </a:xfrm>
          <a:prstGeom prst="rect">
            <a:avLst/>
          </a:prstGeom>
        </p:spPr>
      </p:pic>
      <p:pic>
        <p:nvPicPr>
          <p:cNvPr id="8" name="Imagen 7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D3B0778-BC56-3C08-B40F-ADEA6CDD1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34" y="2831565"/>
            <a:ext cx="3677683" cy="12044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053" y="321733"/>
            <a:ext cx="2568849" cy="39982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28" y="2919860"/>
            <a:ext cx="3683807" cy="10130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753CFE2-763B-03BE-8552-16D3C5E280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70" b="2349"/>
          <a:stretch/>
        </p:blipFill>
        <p:spPr>
          <a:xfrm>
            <a:off x="339858" y="4641675"/>
            <a:ext cx="3633235" cy="189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26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4image11024192">
            <a:extLst>
              <a:ext uri="{FF2B5EF4-FFF2-40B4-BE49-F238E27FC236}">
                <a16:creationId xmlns:a16="http://schemas.microsoft.com/office/drawing/2014/main" id="{A8D8CDCE-4371-1D44-BAB8-AF5CB70EB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5" r="66570" b="34026"/>
          <a:stretch/>
        </p:blipFill>
        <p:spPr bwMode="auto">
          <a:xfrm>
            <a:off x="4049306" y="1508851"/>
            <a:ext cx="2664703" cy="200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DF9C76B-DE8E-1049-B253-75A24A0A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/>
              <a:t>Perfil de marcadores proteicos</a:t>
            </a:r>
          </a:p>
        </p:txBody>
      </p:sp>
      <p:pic>
        <p:nvPicPr>
          <p:cNvPr id="7" name="Picture 1" descr="page4image11024192">
            <a:extLst>
              <a:ext uri="{FF2B5EF4-FFF2-40B4-BE49-F238E27FC236}">
                <a16:creationId xmlns:a16="http://schemas.microsoft.com/office/drawing/2014/main" id="{7BAF04C2-2DD1-344D-9EA0-6D30D729A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7" b="69502"/>
          <a:stretch/>
        </p:blipFill>
        <p:spPr bwMode="auto">
          <a:xfrm>
            <a:off x="1382838" y="1487232"/>
            <a:ext cx="2485786" cy="200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page4image11024192">
            <a:extLst>
              <a:ext uri="{FF2B5EF4-FFF2-40B4-BE49-F238E27FC236}">
                <a16:creationId xmlns:a16="http://schemas.microsoft.com/office/drawing/2014/main" id="{5FBCBBD7-0719-6141-8D84-D345EF915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3" t="70839" r="33627"/>
          <a:stretch/>
        </p:blipFill>
        <p:spPr bwMode="auto">
          <a:xfrm>
            <a:off x="2161323" y="4167919"/>
            <a:ext cx="2284054" cy="181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page4image11024192">
            <a:extLst>
              <a:ext uri="{FF2B5EF4-FFF2-40B4-BE49-F238E27FC236}">
                <a16:creationId xmlns:a16="http://schemas.microsoft.com/office/drawing/2014/main" id="{FB727836-202C-AF46-9B1E-49EDD20F7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8" t="491" r="33242" b="69759"/>
          <a:stretch/>
        </p:blipFill>
        <p:spPr bwMode="auto">
          <a:xfrm>
            <a:off x="8154442" y="1283776"/>
            <a:ext cx="2646905" cy="21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44E3738-FA1F-8543-BA8E-09A215DA927E}"/>
              </a:ext>
            </a:extLst>
          </p:cNvPr>
          <p:cNvSpPr txBox="1"/>
          <p:nvPr/>
        </p:nvSpPr>
        <p:spPr>
          <a:xfrm>
            <a:off x="2848036" y="6021689"/>
            <a:ext cx="110711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Fibrosis</a:t>
            </a:r>
          </a:p>
        </p:txBody>
      </p:sp>
      <p:pic>
        <p:nvPicPr>
          <p:cNvPr id="12" name="Picture 1" descr="page4image11024192">
            <a:extLst>
              <a:ext uri="{FF2B5EF4-FFF2-40B4-BE49-F238E27FC236}">
                <a16:creationId xmlns:a16="http://schemas.microsoft.com/office/drawing/2014/main" id="{C940D1A9-38DD-314F-8A1A-1214A4C37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8" t="35932" r="32852" b="32576"/>
          <a:stretch/>
        </p:blipFill>
        <p:spPr bwMode="auto">
          <a:xfrm>
            <a:off x="5871539" y="4167920"/>
            <a:ext cx="2282373" cy="181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page4image11024192">
            <a:extLst>
              <a:ext uri="{FF2B5EF4-FFF2-40B4-BE49-F238E27FC236}">
                <a16:creationId xmlns:a16="http://schemas.microsoft.com/office/drawing/2014/main" id="{197F8908-305C-1948-BE3B-66526939A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9" t="-324" r="-269" b="68831"/>
          <a:stretch/>
        </p:blipFill>
        <p:spPr bwMode="auto">
          <a:xfrm>
            <a:off x="8378757" y="4131680"/>
            <a:ext cx="2282373" cy="181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2F9A931-2BD1-1B46-A6E4-B74665D2E966}"/>
              </a:ext>
            </a:extLst>
          </p:cNvPr>
          <p:cNvSpPr txBox="1"/>
          <p:nvPr/>
        </p:nvSpPr>
        <p:spPr>
          <a:xfrm>
            <a:off x="6712133" y="6021689"/>
            <a:ext cx="324184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Daño muscular inespecífico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8381A0-734C-624E-82E3-58C2BA608F4F}"/>
              </a:ext>
            </a:extLst>
          </p:cNvPr>
          <p:cNvSpPr txBox="1"/>
          <p:nvPr/>
        </p:nvSpPr>
        <p:spPr>
          <a:xfrm>
            <a:off x="8215100" y="3580696"/>
            <a:ext cx="260968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Insuficiencia Cardiaca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2619673-1590-C742-9802-A59F1A47A3B7}"/>
              </a:ext>
            </a:extLst>
          </p:cNvPr>
          <p:cNvSpPr txBox="1"/>
          <p:nvPr/>
        </p:nvSpPr>
        <p:spPr>
          <a:xfrm>
            <a:off x="3168808" y="3580696"/>
            <a:ext cx="17835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Daño cardiaco</a:t>
            </a:r>
          </a:p>
        </p:txBody>
      </p:sp>
    </p:spTree>
    <p:extLst>
      <p:ext uri="{BB962C8B-B14F-4D97-AF65-F5344CB8AC3E}">
        <p14:creationId xmlns:p14="http://schemas.microsoft.com/office/powerpoint/2010/main" val="2709536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ge5image11083280">
            <a:extLst>
              <a:ext uri="{FF2B5EF4-FFF2-40B4-BE49-F238E27FC236}">
                <a16:creationId xmlns:a16="http://schemas.microsoft.com/office/drawing/2014/main" id="{BDD35C24-61F6-B64F-9DBB-52C62916D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68"/>
          <a:stretch/>
        </p:blipFill>
        <p:spPr bwMode="auto">
          <a:xfrm>
            <a:off x="4026311" y="2058339"/>
            <a:ext cx="8003180" cy="313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page5image11083280">
            <a:extLst>
              <a:ext uri="{FF2B5EF4-FFF2-40B4-BE49-F238E27FC236}">
                <a16:creationId xmlns:a16="http://schemas.microsoft.com/office/drawing/2014/main" id="{AD98C68D-6F72-6942-8AE7-D1B5BDCC3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9" r="56894" b="35589"/>
          <a:stretch/>
        </p:blipFill>
        <p:spPr bwMode="auto">
          <a:xfrm>
            <a:off x="298845" y="2058339"/>
            <a:ext cx="3981786" cy="313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A88467C-8427-3C48-B639-638E8C00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/>
              <a:t>Perfil de miRNA cardiacos en plasma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DB8B860-6904-1E43-AE69-52CB316D71BD}"/>
              </a:ext>
            </a:extLst>
          </p:cNvPr>
          <p:cNvSpPr/>
          <p:nvPr/>
        </p:nvSpPr>
        <p:spPr>
          <a:xfrm>
            <a:off x="726585" y="2239248"/>
            <a:ext cx="246809" cy="356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6ADCB4A-5F47-0E40-92E1-ABA1B4FB5B9C}"/>
              </a:ext>
            </a:extLst>
          </p:cNvPr>
          <p:cNvSpPr/>
          <p:nvPr/>
        </p:nvSpPr>
        <p:spPr>
          <a:xfrm>
            <a:off x="309996" y="2074540"/>
            <a:ext cx="416589" cy="417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4140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4603468" y="4784485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MicroRNA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circulantes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biomarcadores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respuesta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adaptación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al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ejercicio</a:t>
            </a:r>
            <a:endParaRPr lang="en-US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n 2" descr="Texto, Escala de tiempo&#10;&#10;Descripción generada automáticamente">
            <a:extLst>
              <a:ext uri="{FF2B5EF4-FFF2-40B4-BE49-F238E27FC236}">
                <a16:creationId xmlns:a16="http://schemas.microsoft.com/office/drawing/2014/main" id="{DA0121D2-31C9-DEB4-3E48-9DD6B8007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6" y="429741"/>
            <a:ext cx="3677683" cy="16733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52" y="465825"/>
            <a:ext cx="3683807" cy="1602456"/>
          </a:xfrm>
          <a:prstGeom prst="rect">
            <a:avLst/>
          </a:prstGeom>
        </p:spPr>
      </p:pic>
      <p:pic>
        <p:nvPicPr>
          <p:cNvPr id="8" name="Imagen 7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D3B0778-BC56-3C08-B40F-ADEA6CDD1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34" y="2831565"/>
            <a:ext cx="3677683" cy="12044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053" y="321733"/>
            <a:ext cx="2568849" cy="39982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28" y="2919860"/>
            <a:ext cx="3683807" cy="10130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753CFE2-763B-03BE-8552-16D3C5E280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70" b="2349"/>
          <a:stretch/>
        </p:blipFill>
        <p:spPr>
          <a:xfrm>
            <a:off x="339858" y="4641675"/>
            <a:ext cx="3633235" cy="189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5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mmies guide to the evolution of SUPER-HUMANS!">
            <a:extLst>
              <a:ext uri="{FF2B5EF4-FFF2-40B4-BE49-F238E27FC236}">
                <a16:creationId xmlns:a16="http://schemas.microsoft.com/office/drawing/2014/main" id="{5169FB48-BA06-140E-6F93-AF046574BC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0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412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3834F00A-5166-D64B-B42F-93AB41FF4B05}"/>
              </a:ext>
            </a:extLst>
          </p:cNvPr>
          <p:cNvSpPr/>
          <p:nvPr/>
        </p:nvSpPr>
        <p:spPr>
          <a:xfrm>
            <a:off x="1196632" y="1488081"/>
            <a:ext cx="2397072" cy="23536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405354B-907B-DE4B-9A92-A69E78B41771}"/>
              </a:ext>
            </a:extLst>
          </p:cNvPr>
          <p:cNvSpPr txBox="1"/>
          <p:nvPr/>
        </p:nvSpPr>
        <p:spPr>
          <a:xfrm>
            <a:off x="5761681" y="2362693"/>
            <a:ext cx="871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/>
              <a:t>VAM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064EB9-CFA9-C64D-87B5-875633C4219D}"/>
              </a:ext>
            </a:extLst>
          </p:cNvPr>
          <p:cNvSpPr txBox="1"/>
          <p:nvPr/>
        </p:nvSpPr>
        <p:spPr>
          <a:xfrm>
            <a:off x="5260613" y="2780743"/>
            <a:ext cx="20400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/>
              <a:t>miR-106b-5p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A492BA2-9A54-B24E-83BF-8DF80929238D}"/>
              </a:ext>
            </a:extLst>
          </p:cNvPr>
          <p:cNvSpPr txBox="1"/>
          <p:nvPr/>
        </p:nvSpPr>
        <p:spPr>
          <a:xfrm>
            <a:off x="9325549" y="1795858"/>
            <a:ext cx="9425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err="1"/>
              <a:t>FCmáx</a:t>
            </a:r>
            <a:endParaRPr lang="es-ES" sz="2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A7C135-3C7A-374E-9249-7A05705827A8}"/>
              </a:ext>
            </a:extLst>
          </p:cNvPr>
          <p:cNvSpPr txBox="1"/>
          <p:nvPr/>
        </p:nvSpPr>
        <p:spPr>
          <a:xfrm>
            <a:off x="5466864" y="1918969"/>
            <a:ext cx="1461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/>
              <a:t>△Lactato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0649E19-EF45-234F-AAFF-B54914FDE972}"/>
              </a:ext>
            </a:extLst>
          </p:cNvPr>
          <p:cNvSpPr txBox="1"/>
          <p:nvPr/>
        </p:nvSpPr>
        <p:spPr>
          <a:xfrm>
            <a:off x="2154557" y="1649197"/>
            <a:ext cx="4812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/>
              <a:t>CK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87EB70A-2F19-B649-9B1C-05A7EDD0DDA8}"/>
              </a:ext>
            </a:extLst>
          </p:cNvPr>
          <p:cNvSpPr/>
          <p:nvPr/>
        </p:nvSpPr>
        <p:spPr>
          <a:xfrm>
            <a:off x="9034444" y="2226745"/>
            <a:ext cx="15247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200" dirty="0"/>
              <a:t>miR-21-5p</a:t>
            </a:r>
            <a:endParaRPr lang="es-ES" sz="2200" dirty="0"/>
          </a:p>
          <a:p>
            <a:pPr algn="ctr"/>
            <a:r>
              <a:rPr lang="es-ES" sz="2200" dirty="0"/>
              <a:t>miR-29b-3p</a:t>
            </a:r>
          </a:p>
          <a:p>
            <a:pPr algn="ctr"/>
            <a:r>
              <a:rPr lang="es-ES" sz="2200" dirty="0"/>
              <a:t>miR-183-5p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502075F-7B27-7D48-B4E9-CC1011BECC0B}"/>
              </a:ext>
            </a:extLst>
          </p:cNvPr>
          <p:cNvSpPr/>
          <p:nvPr/>
        </p:nvSpPr>
        <p:spPr>
          <a:xfrm>
            <a:off x="1635184" y="2080084"/>
            <a:ext cx="151996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200" dirty="0"/>
              <a:t>Let-7c-5p</a:t>
            </a:r>
          </a:p>
          <a:p>
            <a:pPr algn="ctr"/>
            <a:r>
              <a:rPr lang="en-GB" sz="2200" dirty="0"/>
              <a:t>miR-340-5p</a:t>
            </a:r>
            <a:endParaRPr lang="es-ES" sz="2200" dirty="0"/>
          </a:p>
          <a:p>
            <a:pPr algn="ctr"/>
            <a:r>
              <a:rPr lang="es-ES" sz="2200" dirty="0"/>
              <a:t>miR-425-3p</a:t>
            </a:r>
          </a:p>
          <a:p>
            <a:pPr algn="ctr"/>
            <a:r>
              <a:rPr lang="es-ES" sz="2200" dirty="0"/>
              <a:t>miR-629-5p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042221F-75AB-A34E-8EA1-7338924733C8}"/>
              </a:ext>
            </a:extLst>
          </p:cNvPr>
          <p:cNvSpPr/>
          <p:nvPr/>
        </p:nvSpPr>
        <p:spPr>
          <a:xfrm>
            <a:off x="8598296" y="1488081"/>
            <a:ext cx="2397072" cy="23536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C57BFA7-9C98-864B-8B0B-30077854DBA5}"/>
              </a:ext>
            </a:extLst>
          </p:cNvPr>
          <p:cNvSpPr/>
          <p:nvPr/>
        </p:nvSpPr>
        <p:spPr>
          <a:xfrm>
            <a:off x="5082112" y="1488081"/>
            <a:ext cx="2397072" cy="23536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 descr="Gráfico, Gráfico de superficie&#10;&#10;Descripción generada automáticamente">
            <a:extLst>
              <a:ext uri="{FF2B5EF4-FFF2-40B4-BE49-F238E27FC236}">
                <a16:creationId xmlns:a16="http://schemas.microsoft.com/office/drawing/2014/main" id="{550443EA-7107-C14F-B86B-9810D6F39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4" t="50001" r="13626" b="3642"/>
          <a:stretch/>
        </p:blipFill>
        <p:spPr>
          <a:xfrm>
            <a:off x="255772" y="3977292"/>
            <a:ext cx="4760013" cy="1946227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E1CC19BC-DDCE-614D-99CA-649A6879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2800" dirty="0"/>
              <a:t>Definición de </a:t>
            </a:r>
            <a:r>
              <a:rPr lang="es-ES" sz="2800" dirty="0" err="1"/>
              <a:t>subperfiles</a:t>
            </a:r>
            <a:r>
              <a:rPr lang="es-ES" sz="2800" dirty="0"/>
              <a:t> funcionales </a:t>
            </a:r>
            <a:r>
              <a:rPr lang="es-ES" sz="2800" dirty="0" err="1"/>
              <a:t>plásmaticos</a:t>
            </a:r>
            <a:r>
              <a:rPr lang="es-ES" sz="2800" dirty="0"/>
              <a:t> de miRNA</a:t>
            </a:r>
          </a:p>
        </p:txBody>
      </p:sp>
      <p:pic>
        <p:nvPicPr>
          <p:cNvPr id="20" name="Imagen 19" descr="Gráfico, Gráfico de superficie&#10;&#10;Descripción generada automáticamente">
            <a:extLst>
              <a:ext uri="{FF2B5EF4-FFF2-40B4-BE49-F238E27FC236}">
                <a16:creationId xmlns:a16="http://schemas.microsoft.com/office/drawing/2014/main" id="{1546339C-A175-E641-9259-DC8FF4243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37" t="1416" r="13822" b="48168"/>
          <a:stretch/>
        </p:blipFill>
        <p:spPr>
          <a:xfrm>
            <a:off x="6472821" y="3934688"/>
            <a:ext cx="5325169" cy="203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53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AE5699-2AED-6482-2748-A3A6B2812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26814"/>
          </a:xfrm>
        </p:spPr>
        <p:txBody>
          <a:bodyPr anchor="ctr">
            <a:normAutofit/>
          </a:bodyPr>
          <a:lstStyle/>
          <a:p>
            <a:r>
              <a:rPr lang="es-ES" dirty="0"/>
              <a:t>Funciones metabólicas asociadas</a:t>
            </a: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4D5E13B1-3A31-47C7-8474-7A3DE6006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3888" y="1976039"/>
            <a:ext cx="105156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3E956419-2173-F67A-03E8-6DF437C3F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" r="2" b="30722"/>
          <a:stretch/>
        </p:blipFill>
        <p:spPr>
          <a:xfrm>
            <a:off x="2124688" y="2081529"/>
            <a:ext cx="7534635" cy="4670981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47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0C8D69-9E9E-2ED4-E270-F8E7E5699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26814"/>
          </a:xfrm>
        </p:spPr>
        <p:txBody>
          <a:bodyPr anchor="ctr">
            <a:normAutofit/>
          </a:bodyPr>
          <a:lstStyle/>
          <a:p>
            <a:r>
              <a:rPr lang="es-ES" dirty="0"/>
              <a:t>Respuesta coordinada y específica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4D5E13B1-3A31-47C7-8474-7A3DE6006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3888" y="1976039"/>
            <a:ext cx="105156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D43F310-DA84-415C-1D7C-2BC653808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763" y="2187837"/>
            <a:ext cx="8188037" cy="4001164"/>
          </a:xfrm>
          <a:prstGeom prst="rect">
            <a:avLst/>
          </a:prstGeom>
        </p:spPr>
      </p:pic>
      <p:sp>
        <p:nvSpPr>
          <p:cNvPr id="2061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44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109D87-0873-2916-E9F0-9894850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1" y="893935"/>
            <a:ext cx="5364937" cy="33393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/>
              <a:t>¿Qué hemos obtenido en relación con el dopaje?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B95BE3-D5B2-4F38-9A01-17866C9FB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40408" y="4555071"/>
            <a:ext cx="5303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ápsulas y píldoras dentro de un cuenco de cristal">
            <a:extLst>
              <a:ext uri="{FF2B5EF4-FFF2-40B4-BE49-F238E27FC236}">
                <a16:creationId xmlns:a16="http://schemas.microsoft.com/office/drawing/2014/main" id="{E56A5C78-A080-F490-382F-CE350B700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967"/>
          <a:stretch/>
        </p:blipFill>
        <p:spPr>
          <a:xfrm>
            <a:off x="6976934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91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FAEB41-E3AE-BF41-6CCE-B8BBF10D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1" y="758952"/>
            <a:ext cx="4394939" cy="4754880"/>
          </a:xfrm>
        </p:spPr>
        <p:txBody>
          <a:bodyPr/>
          <a:lstStyle/>
          <a:p>
            <a:r>
              <a:rPr lang="es-ES" dirty="0"/>
              <a:t>Respuestas específicas sincronizadas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BA8E351-490B-1E63-8105-EBD117D09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3587" y="932656"/>
            <a:ext cx="49276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97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BD56C0-E3E7-4E57-01BA-FE2FB0B3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Respuestas específicas llamativas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675269B-2F98-DE0A-B3C5-265F19C4C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8387" y="799306"/>
            <a:ext cx="43180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13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109D87-0873-2916-E9F0-98948504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¿En qué estamos trabajando?</a:t>
            </a:r>
          </a:p>
        </p:txBody>
      </p:sp>
      <p:graphicFrame>
        <p:nvGraphicFramePr>
          <p:cNvPr id="19" name="Marcador de contenido 2">
            <a:extLst>
              <a:ext uri="{FF2B5EF4-FFF2-40B4-BE49-F238E27FC236}">
                <a16:creationId xmlns:a16="http://schemas.microsoft.com/office/drawing/2014/main" id="{935EA8EC-9555-7578-A2F1-CBF604CD57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4648" y="758952"/>
          <a:ext cx="6245352" cy="4754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Fabricación y almacenamiento de vacunas">
            <a:extLst>
              <a:ext uri="{FF2B5EF4-FFF2-40B4-BE49-F238E27FC236}">
                <a16:creationId xmlns:a16="http://schemas.microsoft.com/office/drawing/2014/main" id="{68A10B54-6979-D60B-0E5E-1EA05469E7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" b="7128"/>
          <a:stretch/>
        </p:blipFill>
        <p:spPr>
          <a:xfrm>
            <a:off x="20" y="3643870"/>
            <a:ext cx="5184628" cy="321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74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E2D271B9-9BA2-4AF0-AE69-43E7D26B5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ACDAD9-1F82-5125-10EF-80CAE4798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1" y="713414"/>
            <a:ext cx="10351007" cy="13464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¿Cómo llevar esto a cabo?</a:t>
            </a:r>
          </a:p>
        </p:txBody>
      </p:sp>
      <p:pic>
        <p:nvPicPr>
          <p:cNvPr id="3076" name="Picture 4" descr="Agencia Estatal Antidopaje - Wikipedia, la enciclopedia libre">
            <a:extLst>
              <a:ext uri="{FF2B5EF4-FFF2-40B4-BE49-F238E27FC236}">
                <a16:creationId xmlns:a16="http://schemas.microsoft.com/office/drawing/2014/main" id="{3EBED487-B528-7ED6-B01C-B0240E088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595" y="2234215"/>
            <a:ext cx="5005405" cy="183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nstituto de Salud Carlos III - Wikipedia, la enciclopedia libre">
            <a:extLst>
              <a:ext uri="{FF2B5EF4-FFF2-40B4-BE49-F238E27FC236}">
                <a16:creationId xmlns:a16="http://schemas.microsoft.com/office/drawing/2014/main" id="{AF445720-3645-1952-EBFC-AD74B232A2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2225" y="2268237"/>
            <a:ext cx="5017773" cy="17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Freeform 6">
            <a:extLst>
              <a:ext uri="{FF2B5EF4-FFF2-40B4-BE49-F238E27FC236}">
                <a16:creationId xmlns:a16="http://schemas.microsoft.com/office/drawing/2014/main" id="{4C81B9CA-1414-4F8E-878C-2D9B6603C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078" name="Picture 6" descr="Agencia Vasca Antidopaje - Gobierno Vasco - Euskadi.eus">
            <a:extLst>
              <a:ext uri="{FF2B5EF4-FFF2-40B4-BE49-F238E27FC236}">
                <a16:creationId xmlns:a16="http://schemas.microsoft.com/office/drawing/2014/main" id="{9B8AD04A-E872-5930-F958-CB439BEF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81" y="4220251"/>
            <a:ext cx="7010488" cy="223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445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718676-F407-562F-A13E-831B91F6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532" y="1063255"/>
            <a:ext cx="5312254" cy="1806727"/>
          </a:xfrm>
        </p:spPr>
        <p:txBody>
          <a:bodyPr>
            <a:normAutofit/>
          </a:bodyPr>
          <a:lstStyle/>
          <a:p>
            <a:r>
              <a:rPr lang="es-ES" dirty="0"/>
              <a:t>Personalicemos el problema</a:t>
            </a:r>
          </a:p>
        </p:txBody>
      </p:sp>
      <p:pic>
        <p:nvPicPr>
          <p:cNvPr id="5" name="Marcador de contenido 4" descr="Un grupo de personas en uniforme junto a una persona&#10;&#10;Descripción generada automáticamente">
            <a:extLst>
              <a:ext uri="{FF2B5EF4-FFF2-40B4-BE49-F238E27FC236}">
                <a16:creationId xmlns:a16="http://schemas.microsoft.com/office/drawing/2014/main" id="{777F3029-132A-E675-3AD2-05914160D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6"/>
          <a:stretch/>
        </p:blipFill>
        <p:spPr>
          <a:xfrm>
            <a:off x="-930728" y="0"/>
            <a:ext cx="5550317" cy="7298857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FC086D-39EC-448D-97E7-FF23235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86332" y="3088919"/>
            <a:ext cx="52120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85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Grupo de personas posando para una foto en un cuarto&#10;&#10;Descripción generada automáticamente">
            <a:extLst>
              <a:ext uri="{FF2B5EF4-FFF2-40B4-BE49-F238E27FC236}">
                <a16:creationId xmlns:a16="http://schemas.microsoft.com/office/drawing/2014/main" id="{793BCC39-AD5F-3BC8-E87B-16A02EB1B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81" t="11059" r="11850" b="12759"/>
          <a:stretch/>
        </p:blipFill>
        <p:spPr>
          <a:xfrm>
            <a:off x="2826752" y="774626"/>
            <a:ext cx="6185568" cy="4639176"/>
          </a:xfrm>
          <a:prstGeom prst="ellipse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8F2E3AF3-7F00-51B1-D262-44A15AB7D296}"/>
              </a:ext>
            </a:extLst>
          </p:cNvPr>
          <p:cNvGrpSpPr/>
          <p:nvPr/>
        </p:nvGrpSpPr>
        <p:grpSpPr>
          <a:xfrm>
            <a:off x="-59492" y="5786604"/>
            <a:ext cx="12331703" cy="1094874"/>
            <a:chOff x="-59492" y="5786604"/>
            <a:chExt cx="12331703" cy="109487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DEE417D-B5C8-CCFC-040C-7E6387743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08" y="5786604"/>
              <a:ext cx="3102816" cy="109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Universidad de Oviedo">
              <a:extLst>
                <a:ext uri="{FF2B5EF4-FFF2-40B4-BE49-F238E27FC236}">
                  <a16:creationId xmlns:a16="http://schemas.microsoft.com/office/drawing/2014/main" id="{527347DF-2A9E-1114-20A6-597E43F0C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871" b="88710" l="6897" r="95567">
                          <a14:foregroundMark x1="35961" y1="76613" x2="35961" y2="76613"/>
                          <a14:foregroundMark x1="6897" y1="78226" x2="6897" y2="78226"/>
                          <a14:foregroundMark x1="43842" y1="33871" x2="43842" y2="33871"/>
                          <a14:foregroundMark x1="44335" y1="28226" x2="44335" y2="28226"/>
                          <a14:foregroundMark x1="44335" y1="29839" x2="44335" y2="29839"/>
                          <a14:foregroundMark x1="43842" y1="27419" x2="58128" y2="45161"/>
                          <a14:foregroundMark x1="58128" y1="45161" x2="73645" y2="33065"/>
                          <a14:foregroundMark x1="73645" y1="33065" x2="89163" y2="33871"/>
                          <a14:foregroundMark x1="89163" y1="33871" x2="95567" y2="33871"/>
                          <a14:foregroundMark x1="86700" y1="56452" x2="52709" y2="52419"/>
                          <a14:foregroundMark x1="52709" y1="52419" x2="44335" y2="32258"/>
                          <a14:foregroundMark x1="44335" y1="33871" x2="54187" y2="73387"/>
                          <a14:foregroundMark x1="54187" y1="73387" x2="73645" y2="70161"/>
                          <a14:foregroundMark x1="73645" y1="70161" x2="87931" y2="76613"/>
                          <a14:foregroundMark x1="87931" y1="76613" x2="91133" y2="75806"/>
                          <a14:foregroundMark x1="45074" y1="77419" x2="45074" y2="77419"/>
                          <a14:foregroundMark x1="48768" y1="74194" x2="48768" y2="74194"/>
                          <a14:foregroundMark x1="49261" y1="79032" x2="49261" y2="79032"/>
                          <a14:foregroundMark x1="52956" y1="79032" x2="52956" y2="79032"/>
                          <a14:foregroundMark x1="52956" y1="79032" x2="52956" y2="79032"/>
                          <a14:foregroundMark x1="52956" y1="79032" x2="52956" y2="79032"/>
                          <a14:foregroundMark x1="49754" y1="77419" x2="49754" y2="77419"/>
                          <a14:foregroundMark x1="50739" y1="75806" x2="50739" y2="75806"/>
                          <a14:foregroundMark x1="51232" y1="80645" x2="51232" y2="80645"/>
                          <a14:foregroundMark x1="53202" y1="79032" x2="53202" y2="79032"/>
                          <a14:foregroundMark x1="54926" y1="79032" x2="54926" y2="79032"/>
                          <a14:foregroundMark x1="54433" y1="79032" x2="54433" y2="79032"/>
                          <a14:foregroundMark x1="56650" y1="80645" x2="56650" y2="80645"/>
                          <a14:foregroundMark x1="58128" y1="80645" x2="58128" y2="80645"/>
                          <a14:foregroundMark x1="60099" y1="80645" x2="60099" y2="80645"/>
                          <a14:foregroundMark x1="60099" y1="80645" x2="60099" y2="80645"/>
                          <a14:foregroundMark x1="60099" y1="80645" x2="60099" y2="80645"/>
                          <a14:foregroundMark x1="60591" y1="80645" x2="60591" y2="80645"/>
                          <a14:foregroundMark x1="62808" y1="80645" x2="62808" y2="80645"/>
                          <a14:foregroundMark x1="63547" y1="80645" x2="63547" y2="80645"/>
                          <a14:foregroundMark x1="63547" y1="80645" x2="64286" y2="80645"/>
                          <a14:foregroundMark x1="64778" y1="80645" x2="65271" y2="80645"/>
                          <a14:foregroundMark x1="65517" y1="80645" x2="65517" y2="80645"/>
                          <a14:foregroundMark x1="66995" y1="80645" x2="68227" y2="80645"/>
                          <a14:foregroundMark x1="68227" y1="80645" x2="68227" y2="80645"/>
                          <a14:foregroundMark x1="68473" y1="80645" x2="68473" y2="80645"/>
                          <a14:foregroundMark x1="69212" y1="80645" x2="70690" y2="80645"/>
                          <a14:foregroundMark x1="70690" y1="80645" x2="70690" y2="80645"/>
                          <a14:foregroundMark x1="70690" y1="80645" x2="71429" y2="80645"/>
                          <a14:foregroundMark x1="73153" y1="80645" x2="74877" y2="81452"/>
                          <a14:foregroundMark x1="74877" y1="80645" x2="74877" y2="80645"/>
                          <a14:foregroundMark x1="74877" y1="80645" x2="74877" y2="80645"/>
                          <a14:foregroundMark x1="74877" y1="80645" x2="74877" y2="80645"/>
                          <a14:foregroundMark x1="78079" y1="80645" x2="79310" y2="81452"/>
                          <a14:foregroundMark x1="79310" y1="80645" x2="80542" y2="81452"/>
                          <a14:foregroundMark x1="80542" y1="80645" x2="81527" y2="81452"/>
                          <a14:foregroundMark x1="82759" y1="80645" x2="82759" y2="80645"/>
                          <a14:foregroundMark x1="83990" y1="80645" x2="83990" y2="80645"/>
                          <a14:foregroundMark x1="84975" y1="80645" x2="85468" y2="80645"/>
                          <a14:foregroundMark x1="85961" y1="80645" x2="85961" y2="80645"/>
                          <a14:foregroundMark x1="86946" y1="80645" x2="87438" y2="80645"/>
                          <a14:foregroundMark x1="87685" y1="80645" x2="87685" y2="80645"/>
                          <a14:foregroundMark x1="88670" y1="80645" x2="90640" y2="80645"/>
                          <a14:foregroundMark x1="90640" y1="80645" x2="90640" y2="80645"/>
                          <a14:foregroundMark x1="91379" y1="80645" x2="91379" y2="80645"/>
                          <a14:foregroundMark x1="91379" y1="80645" x2="91379" y2="80645"/>
                          <a14:foregroundMark x1="91379" y1="79032" x2="91379" y2="79032"/>
                          <a14:foregroundMark x1="91379" y1="79032" x2="91379" y2="79032"/>
                          <a14:foregroundMark x1="91379" y1="75806" x2="91379" y2="75806"/>
                          <a14:foregroundMark x1="91379" y1="75000" x2="91379" y2="75000"/>
                          <a14:foregroundMark x1="91379" y1="75000" x2="91379" y2="75000"/>
                          <a14:foregroundMark x1="91626" y1="75000" x2="91626" y2="75000"/>
                          <a14:foregroundMark x1="91626" y1="75000" x2="91626" y2="75000"/>
                          <a14:foregroundMark x1="91626" y1="75000" x2="91626" y2="75000"/>
                          <a14:foregroundMark x1="91133" y1="72581" x2="91133" y2="72581"/>
                          <a14:foregroundMark x1="91133" y1="72581" x2="91133" y2="72581"/>
                          <a14:foregroundMark x1="91133" y1="72581" x2="89901" y2="70968"/>
                          <a14:foregroundMark x1="89901" y1="70161" x2="89901" y2="70161"/>
                          <a14:foregroundMark x1="91626" y1="71774" x2="91626" y2="71774"/>
                          <a14:foregroundMark x1="91626" y1="71774" x2="91626" y2="71774"/>
                          <a14:foregroundMark x1="91379" y1="71774" x2="91379" y2="71774"/>
                          <a14:foregroundMark x1="90887" y1="70968" x2="90394" y2="71774"/>
                          <a14:foregroundMark x1="90394" y1="70968" x2="90394" y2="70968"/>
                          <a14:foregroundMark x1="90394" y1="70968" x2="90394" y2="70968"/>
                          <a14:foregroundMark x1="90394" y1="70161" x2="90394" y2="70161"/>
                          <a14:foregroundMark x1="90394" y1="70161" x2="90394" y2="70161"/>
                          <a14:foregroundMark x1="90394" y1="70161" x2="90394" y2="70161"/>
                          <a14:foregroundMark x1="88916" y1="56452" x2="88916" y2="56452"/>
                          <a14:foregroundMark x1="88670" y1="56452" x2="88670" y2="56452"/>
                          <a14:foregroundMark x1="88670" y1="52419" x2="88670" y2="52419"/>
                          <a14:foregroundMark x1="93350" y1="32258" x2="93350" y2="32258"/>
                          <a14:foregroundMark x1="92857" y1="31452" x2="92857" y2="31452"/>
                          <a14:foregroundMark x1="92857" y1="30645" x2="92857" y2="30645"/>
                          <a14:foregroundMark x1="92857" y1="30645" x2="92857" y2="30645"/>
                          <a14:foregroundMark x1="90640" y1="27419" x2="90640" y2="27419"/>
                          <a14:foregroundMark x1="91133" y1="29839" x2="91133" y2="29839"/>
                          <a14:foregroundMark x1="88916" y1="29839" x2="88916" y2="29839"/>
                          <a14:foregroundMark x1="87192" y1="31452" x2="87192" y2="31452"/>
                          <a14:foregroundMark x1="87192" y1="31452" x2="87192" y2="31452"/>
                          <a14:foregroundMark x1="87192" y1="31452" x2="87192" y2="31452"/>
                          <a14:foregroundMark x1="87192" y1="30645" x2="87192" y2="30645"/>
                          <a14:foregroundMark x1="87192" y1="29839" x2="87192" y2="29839"/>
                          <a14:foregroundMark x1="85222" y1="28226" x2="85222" y2="28226"/>
                          <a14:foregroundMark x1="86946" y1="25806" x2="86946" y2="25806"/>
                          <a14:foregroundMark x1="87931" y1="27419" x2="87931" y2="27419"/>
                          <a14:foregroundMark x1="93596" y1="30645" x2="93596" y2="30645"/>
                          <a14:foregroundMark x1="95074" y1="33871" x2="95074" y2="33871"/>
                          <a14:foregroundMark x1="94828" y1="28226" x2="94828" y2="28226"/>
                          <a14:foregroundMark x1="95567" y1="32258" x2="95567" y2="32258"/>
                          <a14:foregroundMark x1="95567" y1="37097" x2="95567" y2="37097"/>
                          <a14:foregroundMark x1="95567" y1="39516" x2="95567" y2="39516"/>
                          <a14:foregroundMark x1="71675" y1="29032" x2="71675" y2="29032"/>
                          <a14:foregroundMark x1="62069" y1="35484" x2="62069" y2="35484"/>
                          <a14:foregroundMark x1="63793" y1="35484" x2="63793" y2="35484"/>
                          <a14:foregroundMark x1="64286" y1="35484" x2="64286" y2="35484"/>
                          <a14:foregroundMark x1="63300" y1="28226" x2="63300" y2="28226"/>
                          <a14:foregroundMark x1="61330" y1="27419" x2="61330" y2="27419"/>
                          <a14:foregroundMark x1="62808" y1="27419" x2="62808" y2="27419"/>
                          <a14:foregroundMark x1="64532" y1="27419" x2="64532" y2="27419"/>
                          <a14:foregroundMark x1="47537" y1="29839" x2="47537" y2="29839"/>
                          <a14:foregroundMark x1="49261" y1="29839" x2="49261" y2="29839"/>
                          <a14:foregroundMark x1="50739" y1="29839" x2="50739" y2="29839"/>
                          <a14:foregroundMark x1="51478" y1="29839" x2="51478" y2="29839"/>
                          <a14:foregroundMark x1="52217" y1="29839" x2="52709" y2="30645"/>
                          <a14:foregroundMark x1="53695" y1="33065" x2="53695" y2="33065"/>
                          <a14:foregroundMark x1="55911" y1="33065" x2="55911" y2="33065"/>
                          <a14:foregroundMark x1="74877" y1="29032" x2="74877" y2="29032"/>
                          <a14:foregroundMark x1="74631" y1="25806" x2="74631" y2="25806"/>
                          <a14:foregroundMark x1="70197" y1="27419" x2="70197" y2="27419"/>
                          <a14:foregroundMark x1="81527" y1="27419" x2="81527" y2="27419"/>
                          <a14:foregroundMark x1="81773" y1="27419" x2="81773" y2="27419"/>
                          <a14:foregroundMark x1="81773" y1="28226" x2="81773" y2="28226"/>
                          <a14:foregroundMark x1="43842" y1="58065" x2="43842" y2="58065"/>
                          <a14:foregroundMark x1="58128" y1="32258" x2="58128" y2="32258"/>
                          <a14:foregroundMark x1="58374" y1="31452" x2="58374" y2="31452"/>
                          <a14:foregroundMark x1="58374" y1="32258" x2="58374" y2="32258"/>
                          <a14:foregroundMark x1="59113" y1="29839" x2="59113" y2="29839"/>
                          <a14:foregroundMark x1="56897" y1="31452" x2="56897" y2="31452"/>
                          <a14:foregroundMark x1="55911" y1="31452" x2="55911" y2="31452"/>
                          <a14:foregroundMark x1="54433" y1="33065" x2="54433" y2="33065"/>
                          <a14:foregroundMark x1="54433" y1="31452" x2="54433" y2="31452"/>
                          <a14:foregroundMark x1="54433" y1="31452" x2="54433" y2="31452"/>
                          <a14:foregroundMark x1="54680" y1="30645" x2="54680" y2="30645"/>
                          <a14:foregroundMark x1="55665" y1="30645" x2="55665" y2="30645"/>
                          <a14:foregroundMark x1="55911" y1="29839" x2="55911" y2="29839"/>
                          <a14:foregroundMark x1="56404" y1="30645" x2="56404" y2="30645"/>
                          <a14:foregroundMark x1="57143" y1="30645" x2="57143" y2="30645"/>
                          <a14:foregroundMark x1="57635" y1="30645" x2="57635" y2="30645"/>
                          <a14:foregroundMark x1="57882" y1="30645" x2="57882" y2="30645"/>
                          <a14:foregroundMark x1="59113" y1="31452" x2="59113" y2="31452"/>
                          <a14:foregroundMark x1="59606" y1="31452" x2="59606" y2="31452"/>
                          <a14:foregroundMark x1="59113" y1="30645" x2="59113" y2="30645"/>
                          <a14:foregroundMark x1="59852" y1="29839" x2="59852" y2="29839"/>
                          <a14:foregroundMark x1="75123" y1="25806" x2="75123" y2="25806"/>
                          <a14:foregroundMark x1="75369" y1="26613" x2="75369" y2="26613"/>
                          <a14:foregroundMark x1="75369" y1="29032" x2="75369" y2="29032"/>
                          <a14:foregroundMark x1="75369" y1="32258" x2="75369" y2="32258"/>
                          <a14:foregroundMark x1="75616" y1="33065" x2="75616" y2="33065"/>
                          <a14:foregroundMark x1="83005" y1="29839" x2="83005" y2="29839"/>
                          <a14:foregroundMark x1="82759" y1="29032" x2="82759" y2="29032"/>
                          <a14:foregroundMark x1="66749" y1="30645" x2="66749" y2="30645"/>
                          <a14:foregroundMark x1="46305" y1="28226" x2="46305" y2="28226"/>
                          <a14:foregroundMark x1="47044" y1="28226" x2="47044" y2="28226"/>
                          <a14:foregroundMark x1="44335" y1="28226" x2="44335" y2="28226"/>
                          <a14:foregroundMark x1="44581" y1="28226" x2="44581" y2="28226"/>
                          <a14:foregroundMark x1="67241" y1="31452" x2="67241" y2="31452"/>
                          <a14:foregroundMark x1="67488" y1="30645" x2="67488" y2="30645"/>
                          <a14:foregroundMark x1="67734" y1="30645" x2="67734" y2="30645"/>
                          <a14:foregroundMark x1="45813" y1="80645" x2="45813" y2="80645"/>
                          <a14:foregroundMark x1="46305" y1="78226" x2="46305" y2="78226"/>
                          <a14:foregroundMark x1="46552" y1="79032" x2="46552" y2="79032"/>
                          <a14:foregroundMark x1="44335" y1="79839" x2="44335" y2="79839"/>
                          <a14:foregroundMark x1="44335" y1="70161" x2="44335" y2="70161"/>
                          <a14:foregroundMark x1="44335" y1="58065" x2="44335" y2="58065"/>
                          <a14:backgroundMark x1="57635" y1="6452" x2="57635" y2="6452"/>
                          <a14:backgroundMark x1="47044" y1="6452" x2="47044" y2="6452"/>
                          <a14:backgroundMark x1="51970" y1="11290" x2="51970" y2="11290"/>
                          <a14:backgroundMark x1="38424" y1="36290" x2="38424" y2="36290"/>
                          <a14:backgroundMark x1="65764" y1="13710" x2="65764" y2="13710"/>
                          <a14:backgroundMark x1="68719" y1="16129" x2="68719" y2="16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4389" y="5840730"/>
              <a:ext cx="3407611" cy="104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7FE1E73E-C4CA-6D9F-334D-AF6712F5FA92}"/>
                </a:ext>
              </a:extLst>
            </p:cNvPr>
            <p:cNvCxnSpPr>
              <a:cxnSpLocks/>
            </p:cNvCxnSpPr>
            <p:nvPr/>
          </p:nvCxnSpPr>
          <p:spPr>
            <a:xfrm>
              <a:off x="-59492" y="6825916"/>
              <a:ext cx="12331703" cy="0"/>
            </a:xfrm>
            <a:prstGeom prst="line">
              <a:avLst/>
            </a:prstGeom>
            <a:ln w="79375">
              <a:gradFill flip="none" rotWithShape="1">
                <a:gsLst>
                  <a:gs pos="0">
                    <a:srgbClr val="C00000"/>
                  </a:gs>
                  <a:gs pos="32000">
                    <a:srgbClr val="FF4D43"/>
                  </a:gs>
                  <a:gs pos="69000">
                    <a:srgbClr val="92D050"/>
                  </a:gs>
                  <a:gs pos="100000">
                    <a:srgbClr val="002060"/>
                  </a:gs>
                </a:gsLst>
                <a:lin ang="0" scaled="1"/>
                <a:tileRect/>
              </a:gra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1" name="Imagen 10" descr="Imagen que contiene Texto&#10;&#10;Descripción generada automáticamente">
            <a:extLst>
              <a:ext uri="{FF2B5EF4-FFF2-40B4-BE49-F238E27FC236}">
                <a16:creationId xmlns:a16="http://schemas.microsoft.com/office/drawing/2014/main" id="{78ADB4AC-B5CE-1C88-388E-25DA8A7C9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821" y="4354416"/>
            <a:ext cx="6320589" cy="2487542"/>
          </a:xfrm>
          <a:prstGeom prst="rect">
            <a:avLst/>
          </a:prstGeom>
        </p:spPr>
      </p:pic>
      <p:pic>
        <p:nvPicPr>
          <p:cNvPr id="2052" name="Picture 4" descr="Dr Martin Whitham">
            <a:extLst>
              <a:ext uri="{FF2B5EF4-FFF2-40B4-BE49-F238E27FC236}">
                <a16:creationId xmlns:a16="http://schemas.microsoft.com/office/drawing/2014/main" id="{98F44D80-E539-9BEE-052C-FF6A1A920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320" y="2229784"/>
            <a:ext cx="1568900" cy="15689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Una mujer sonriendo&#10;&#10;Descripción generada automáticamente">
            <a:extLst>
              <a:ext uri="{FF2B5EF4-FFF2-40B4-BE49-F238E27FC236}">
                <a16:creationId xmlns:a16="http://schemas.microsoft.com/office/drawing/2014/main" id="{63058A2E-0020-CF97-0B0F-B8BF31A898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724" t="10784" b="27080"/>
          <a:stretch/>
        </p:blipFill>
        <p:spPr>
          <a:xfrm>
            <a:off x="1259552" y="2229784"/>
            <a:ext cx="1567200" cy="1568900"/>
          </a:xfrm>
          <a:prstGeom prst="ellipse">
            <a:avLst/>
          </a:prstGeom>
        </p:spPr>
      </p:pic>
      <p:pic>
        <p:nvPicPr>
          <p:cNvPr id="1026" name="Picture 2" descr="ANGEL ENRIQUE DIAZ MARTINEZ - YouTube">
            <a:extLst>
              <a:ext uri="{FF2B5EF4-FFF2-40B4-BE49-F238E27FC236}">
                <a16:creationId xmlns:a16="http://schemas.microsoft.com/office/drawing/2014/main" id="{72B6A04F-0586-2E98-4977-BE04519FF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64" y="32083"/>
            <a:ext cx="1568901" cy="1568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87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5FCC6E86-7C37-4FD2-AF0B-C9BDDBC2B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-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ummies guide to the evolution of SUPER-HUMANS!">
            <a:extLst>
              <a:ext uri="{FF2B5EF4-FFF2-40B4-BE49-F238E27FC236}">
                <a16:creationId xmlns:a16="http://schemas.microsoft.com/office/drawing/2014/main" id="{5169FB48-BA06-140E-6F93-AF046574BC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0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Freeform 6">
            <a:extLst>
              <a:ext uri="{FF2B5EF4-FFF2-40B4-BE49-F238E27FC236}">
                <a16:creationId xmlns:a16="http://schemas.microsoft.com/office/drawing/2014/main" id="{38C2FC07-A260-43C5-ABA2-A9DD5D5A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05ACD9-1E76-A360-EDAD-DD0816AD93B1}"/>
              </a:ext>
            </a:extLst>
          </p:cNvPr>
          <p:cNvSpPr txBox="1"/>
          <p:nvPr/>
        </p:nvSpPr>
        <p:spPr>
          <a:xfrm>
            <a:off x="1388126" y="892366"/>
            <a:ext cx="3029638" cy="36933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Menores niveles de grasa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157F70F-61BF-1099-354F-03CBF7E7FB2B}"/>
              </a:ext>
            </a:extLst>
          </p:cNvPr>
          <p:cNvSpPr txBox="1"/>
          <p:nvPr/>
        </p:nvSpPr>
        <p:spPr>
          <a:xfrm>
            <a:off x="1044767" y="1784731"/>
            <a:ext cx="3029638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Mejoras en la resistencia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5728BB-FD7D-A9F0-B555-515308F64B6B}"/>
              </a:ext>
            </a:extLst>
          </p:cNvPr>
          <p:cNvSpPr txBox="1"/>
          <p:nvPr/>
        </p:nvSpPr>
        <p:spPr>
          <a:xfrm>
            <a:off x="138195" y="2655062"/>
            <a:ext cx="3982390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Aumento biogénesis mitocondrial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3807469-01F0-1C39-AB50-87141A722522}"/>
              </a:ext>
            </a:extLst>
          </p:cNvPr>
          <p:cNvSpPr txBox="1"/>
          <p:nvPr/>
        </p:nvSpPr>
        <p:spPr>
          <a:xfrm>
            <a:off x="242369" y="3413517"/>
            <a:ext cx="3745738" cy="646331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Rendimiento máximo </a:t>
            </a:r>
          </a:p>
          <a:p>
            <a:r>
              <a:rPr lang="es-ES" b="1" dirty="0">
                <a:solidFill>
                  <a:srgbClr val="FFFFFF"/>
                </a:solidFill>
              </a:rPr>
              <a:t>sin incremento de lactato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7AAA6A-725A-00F6-49EC-CB8280F09FA3}"/>
              </a:ext>
            </a:extLst>
          </p:cNvPr>
          <p:cNvSpPr txBox="1"/>
          <p:nvPr/>
        </p:nvSpPr>
        <p:spPr>
          <a:xfrm>
            <a:off x="138195" y="4405067"/>
            <a:ext cx="3982390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Aumento de los niveles de GLUT4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C50F996-30D5-0636-679F-E58C34F9DF8C}"/>
              </a:ext>
            </a:extLst>
          </p:cNvPr>
          <p:cNvSpPr txBox="1"/>
          <p:nvPr/>
        </p:nvSpPr>
        <p:spPr>
          <a:xfrm>
            <a:off x="336893" y="5307165"/>
            <a:ext cx="3982390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Aumento de la gluconeogénesis</a:t>
            </a:r>
          </a:p>
        </p:txBody>
      </p:sp>
    </p:spTree>
    <p:extLst>
      <p:ext uri="{BB962C8B-B14F-4D97-AF65-F5344CB8AC3E}">
        <p14:creationId xmlns:p14="http://schemas.microsoft.com/office/powerpoint/2010/main" val="3774671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5FCC6E86-7C37-4FD2-AF0B-C9BDDBC2B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-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ummies guide to the evolution of SUPER-HUMANS!">
            <a:extLst>
              <a:ext uri="{FF2B5EF4-FFF2-40B4-BE49-F238E27FC236}">
                <a16:creationId xmlns:a16="http://schemas.microsoft.com/office/drawing/2014/main" id="{5169FB48-BA06-140E-6F93-AF046574BC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0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Freeform 6">
            <a:extLst>
              <a:ext uri="{FF2B5EF4-FFF2-40B4-BE49-F238E27FC236}">
                <a16:creationId xmlns:a16="http://schemas.microsoft.com/office/drawing/2014/main" id="{38C2FC07-A260-43C5-ABA2-A9DD5D5A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05ACD9-1E76-A360-EDAD-DD0816AD93B1}"/>
              </a:ext>
            </a:extLst>
          </p:cNvPr>
          <p:cNvSpPr txBox="1"/>
          <p:nvPr/>
        </p:nvSpPr>
        <p:spPr>
          <a:xfrm>
            <a:off x="1388126" y="892366"/>
            <a:ext cx="3029638" cy="36933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Menores niveles de grasa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157F70F-61BF-1099-354F-03CBF7E7FB2B}"/>
              </a:ext>
            </a:extLst>
          </p:cNvPr>
          <p:cNvSpPr txBox="1"/>
          <p:nvPr/>
        </p:nvSpPr>
        <p:spPr>
          <a:xfrm>
            <a:off x="1044767" y="1784731"/>
            <a:ext cx="3029638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Mejoras en la resistencia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5728BB-FD7D-A9F0-B555-515308F64B6B}"/>
              </a:ext>
            </a:extLst>
          </p:cNvPr>
          <p:cNvSpPr txBox="1"/>
          <p:nvPr/>
        </p:nvSpPr>
        <p:spPr>
          <a:xfrm>
            <a:off x="138195" y="2655062"/>
            <a:ext cx="3982390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Aumento biogénesis mitocondrial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3807469-01F0-1C39-AB50-87141A722522}"/>
              </a:ext>
            </a:extLst>
          </p:cNvPr>
          <p:cNvSpPr txBox="1"/>
          <p:nvPr/>
        </p:nvSpPr>
        <p:spPr>
          <a:xfrm>
            <a:off x="242369" y="3413517"/>
            <a:ext cx="3745738" cy="646331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Rendimiento máximo </a:t>
            </a:r>
          </a:p>
          <a:p>
            <a:r>
              <a:rPr lang="es-ES" b="1" dirty="0">
                <a:solidFill>
                  <a:srgbClr val="FFFFFF"/>
                </a:solidFill>
              </a:rPr>
              <a:t>sin incremento de lactato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7AAA6A-725A-00F6-49EC-CB8280F09FA3}"/>
              </a:ext>
            </a:extLst>
          </p:cNvPr>
          <p:cNvSpPr txBox="1"/>
          <p:nvPr/>
        </p:nvSpPr>
        <p:spPr>
          <a:xfrm>
            <a:off x="138195" y="4405067"/>
            <a:ext cx="3982390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Aumento de los niveles de GLUT4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C50F996-30D5-0636-679F-E58C34F9DF8C}"/>
              </a:ext>
            </a:extLst>
          </p:cNvPr>
          <p:cNvSpPr txBox="1"/>
          <p:nvPr/>
        </p:nvSpPr>
        <p:spPr>
          <a:xfrm>
            <a:off x="336893" y="5307165"/>
            <a:ext cx="3982390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Aumento de la gluconeogénesis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C24AAA2-26A4-1E98-B608-CE93F154BEFF}"/>
              </a:ext>
            </a:extLst>
          </p:cNvPr>
          <p:cNvSpPr txBox="1"/>
          <p:nvPr/>
        </p:nvSpPr>
        <p:spPr>
          <a:xfrm>
            <a:off x="7896115" y="1334374"/>
            <a:ext cx="4213184" cy="36933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Menores niveles de masa muscular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DE4DA2-5BE3-F12F-ACC3-A210E9DC1EE8}"/>
              </a:ext>
            </a:extLst>
          </p:cNvPr>
          <p:cNvSpPr txBox="1"/>
          <p:nvPr/>
        </p:nvSpPr>
        <p:spPr>
          <a:xfrm>
            <a:off x="8225419" y="3094895"/>
            <a:ext cx="4072362" cy="36933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Insuficiencia cardíaca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75A735F-B677-9156-9B90-75881B843398}"/>
              </a:ext>
            </a:extLst>
          </p:cNvPr>
          <p:cNvSpPr txBox="1"/>
          <p:nvPr/>
        </p:nvSpPr>
        <p:spPr>
          <a:xfrm>
            <a:off x="8172527" y="2214634"/>
            <a:ext cx="4072362" cy="36933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Menor rendimiento en fuerza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F70BAD-2CAA-B040-FF1C-2D76F1CC68FA}"/>
              </a:ext>
            </a:extLst>
          </p:cNvPr>
          <p:cNvSpPr txBox="1"/>
          <p:nvPr/>
        </p:nvSpPr>
        <p:spPr>
          <a:xfrm>
            <a:off x="8225419" y="3835067"/>
            <a:ext cx="4072362" cy="646331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Más mitocondrias menos funcionales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AC2BE0-A616-2F9D-AEF6-66D27B179899}"/>
              </a:ext>
            </a:extLst>
          </p:cNvPr>
          <p:cNvSpPr txBox="1"/>
          <p:nvPr/>
        </p:nvSpPr>
        <p:spPr>
          <a:xfrm>
            <a:off x="8084911" y="4874422"/>
            <a:ext cx="4072362" cy="36933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Muerte prematura</a:t>
            </a:r>
          </a:p>
        </p:txBody>
      </p:sp>
    </p:spTree>
    <p:extLst>
      <p:ext uri="{BB962C8B-B14F-4D97-AF65-F5344CB8AC3E}">
        <p14:creationId xmlns:p14="http://schemas.microsoft.com/office/powerpoint/2010/main" val="2709153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5FCC6E86-7C37-4FD2-AF0B-C9BDDBC2B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-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ummies guide to the evolution of SUPER-HUMANS!">
            <a:extLst>
              <a:ext uri="{FF2B5EF4-FFF2-40B4-BE49-F238E27FC236}">
                <a16:creationId xmlns:a16="http://schemas.microsoft.com/office/drawing/2014/main" id="{5169FB48-BA06-140E-6F93-AF046574BC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0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Freeform 6">
            <a:extLst>
              <a:ext uri="{FF2B5EF4-FFF2-40B4-BE49-F238E27FC236}">
                <a16:creationId xmlns:a16="http://schemas.microsoft.com/office/drawing/2014/main" id="{38C2FC07-A260-43C5-ABA2-A9DD5D5A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05ACD9-1E76-A360-EDAD-DD0816AD93B1}"/>
              </a:ext>
            </a:extLst>
          </p:cNvPr>
          <p:cNvSpPr txBox="1"/>
          <p:nvPr/>
        </p:nvSpPr>
        <p:spPr>
          <a:xfrm>
            <a:off x="1388126" y="892366"/>
            <a:ext cx="3029638" cy="36933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Menores niveles de grasa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157F70F-61BF-1099-354F-03CBF7E7FB2B}"/>
              </a:ext>
            </a:extLst>
          </p:cNvPr>
          <p:cNvSpPr txBox="1"/>
          <p:nvPr/>
        </p:nvSpPr>
        <p:spPr>
          <a:xfrm>
            <a:off x="1044767" y="1784731"/>
            <a:ext cx="3029638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Mejoras en la resistencia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5728BB-FD7D-A9F0-B555-515308F64B6B}"/>
              </a:ext>
            </a:extLst>
          </p:cNvPr>
          <p:cNvSpPr txBox="1"/>
          <p:nvPr/>
        </p:nvSpPr>
        <p:spPr>
          <a:xfrm>
            <a:off x="138195" y="2655062"/>
            <a:ext cx="3982390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Aumento biogénesis mitocondrial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3807469-01F0-1C39-AB50-87141A722522}"/>
              </a:ext>
            </a:extLst>
          </p:cNvPr>
          <p:cNvSpPr txBox="1"/>
          <p:nvPr/>
        </p:nvSpPr>
        <p:spPr>
          <a:xfrm>
            <a:off x="242369" y="3413517"/>
            <a:ext cx="3745738" cy="646331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Rendimiento máximo </a:t>
            </a:r>
          </a:p>
          <a:p>
            <a:r>
              <a:rPr lang="es-ES" b="1" dirty="0">
                <a:solidFill>
                  <a:srgbClr val="FFFFFF"/>
                </a:solidFill>
              </a:rPr>
              <a:t>sin incremento de lactato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7AAA6A-725A-00F6-49EC-CB8280F09FA3}"/>
              </a:ext>
            </a:extLst>
          </p:cNvPr>
          <p:cNvSpPr txBox="1"/>
          <p:nvPr/>
        </p:nvSpPr>
        <p:spPr>
          <a:xfrm>
            <a:off x="138195" y="4405067"/>
            <a:ext cx="3982390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Aumento de los niveles de GLUT4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C50F996-30D5-0636-679F-E58C34F9DF8C}"/>
              </a:ext>
            </a:extLst>
          </p:cNvPr>
          <p:cNvSpPr txBox="1"/>
          <p:nvPr/>
        </p:nvSpPr>
        <p:spPr>
          <a:xfrm>
            <a:off x="336893" y="5307165"/>
            <a:ext cx="3982390" cy="369332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Aumento de la gluconeogénesis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C24AAA2-26A4-1E98-B608-CE93F154BEFF}"/>
              </a:ext>
            </a:extLst>
          </p:cNvPr>
          <p:cNvSpPr txBox="1"/>
          <p:nvPr/>
        </p:nvSpPr>
        <p:spPr>
          <a:xfrm>
            <a:off x="7896115" y="1334374"/>
            <a:ext cx="4213184" cy="36933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Menores niveles de masa muscular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DE4DA2-5BE3-F12F-ACC3-A210E9DC1EE8}"/>
              </a:ext>
            </a:extLst>
          </p:cNvPr>
          <p:cNvSpPr txBox="1"/>
          <p:nvPr/>
        </p:nvSpPr>
        <p:spPr>
          <a:xfrm>
            <a:off x="8225419" y="3094895"/>
            <a:ext cx="4072362" cy="36933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Insuficiencia cardíaca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75A735F-B677-9156-9B90-75881B843398}"/>
              </a:ext>
            </a:extLst>
          </p:cNvPr>
          <p:cNvSpPr txBox="1"/>
          <p:nvPr/>
        </p:nvSpPr>
        <p:spPr>
          <a:xfrm>
            <a:off x="8172527" y="2214634"/>
            <a:ext cx="4072362" cy="36933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Menor rendimiento en fuerza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F70BAD-2CAA-B040-FF1C-2D76F1CC68FA}"/>
              </a:ext>
            </a:extLst>
          </p:cNvPr>
          <p:cNvSpPr txBox="1"/>
          <p:nvPr/>
        </p:nvSpPr>
        <p:spPr>
          <a:xfrm>
            <a:off x="8225419" y="3835067"/>
            <a:ext cx="4072362" cy="646331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Más mitocondrias menos funcionales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AC2BE0-A616-2F9D-AEF6-66D27B179899}"/>
              </a:ext>
            </a:extLst>
          </p:cNvPr>
          <p:cNvSpPr txBox="1"/>
          <p:nvPr/>
        </p:nvSpPr>
        <p:spPr>
          <a:xfrm>
            <a:off x="8084911" y="4874422"/>
            <a:ext cx="4072362" cy="36933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Muerte prematura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F1BBB04-46DF-34EA-336D-940E35DBD161}"/>
              </a:ext>
            </a:extLst>
          </p:cNvPr>
          <p:cNvSpPr txBox="1"/>
          <p:nvPr/>
        </p:nvSpPr>
        <p:spPr>
          <a:xfrm>
            <a:off x="4799634" y="2892780"/>
            <a:ext cx="259272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n w="0"/>
                <a:solidFill>
                  <a:srgbClr val="DA64F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miR-29</a:t>
            </a:r>
          </a:p>
        </p:txBody>
      </p:sp>
    </p:spTree>
    <p:extLst>
      <p:ext uri="{BB962C8B-B14F-4D97-AF65-F5344CB8AC3E}">
        <p14:creationId xmlns:p14="http://schemas.microsoft.com/office/powerpoint/2010/main" val="639349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55" name="Rectangle 105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Freeform: Shape 1056">
            <a:extLst>
              <a:ext uri="{FF2B5EF4-FFF2-40B4-BE49-F238E27FC236}">
                <a16:creationId xmlns:a16="http://schemas.microsoft.com/office/drawing/2014/main" id="{7AF9319C-2D9B-4868-AEAE-37298EA0F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E52D55-F02D-4A9D-E636-03C3AFBB3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28811"/>
            <a:ext cx="3447288" cy="3342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 super deportista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248665-7E36-9645-A90C-85F5E0AA8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5621" r="83354" b="57431"/>
          <a:stretch/>
        </p:blipFill>
        <p:spPr bwMode="auto">
          <a:xfrm>
            <a:off x="6891533" y="1128811"/>
            <a:ext cx="3450332" cy="465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8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ubos de ensayo rellenos y uno de ellos con solución roja">
            <a:extLst>
              <a:ext uri="{FF2B5EF4-FFF2-40B4-BE49-F238E27FC236}">
                <a16:creationId xmlns:a16="http://schemas.microsoft.com/office/drawing/2014/main" id="{22C1B681-B0ED-2945-D370-5E93542DD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76CDF1-6A1E-445E-91B6-686D6C91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60126" y="-1373875"/>
            <a:ext cx="6858000" cy="960574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7D3CCF-4761-03E2-140D-AC3E7E6B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058" y="1143000"/>
            <a:ext cx="5613387" cy="29847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¿</a:t>
            </a:r>
            <a:r>
              <a:rPr lang="en-US" dirty="0" err="1">
                <a:solidFill>
                  <a:srgbClr val="FFFFFF"/>
                </a:solidFill>
              </a:rPr>
              <a:t>Dopaje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genético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38864" y="4291242"/>
            <a:ext cx="521208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10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FCC6E86-7C37-4FD2-AF0B-C9BDDBC2B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-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D49D5AD-723A-5B15-D934-168543C9D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952" y="1686148"/>
            <a:ext cx="10674096" cy="3175543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38C2FC07-A260-43C5-ABA2-A9DD5D5A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55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4" descr="Uno entre la multitud">
            <a:extLst>
              <a:ext uri="{FF2B5EF4-FFF2-40B4-BE49-F238E27FC236}">
                <a16:creationId xmlns:a16="http://schemas.microsoft.com/office/drawing/2014/main" id="{E4E30DEE-4163-A29E-4C5B-D810A0C26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0828E5B-9EDE-4D1D-8C59-333EDC952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1840754"/>
            <a:ext cx="12188952" cy="501724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B4A2ED-2CFF-7E54-7030-4652FC0B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3513151"/>
            <a:ext cx="8714346" cy="13340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¿Qué son los microRNA?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56E7048-86CF-445D-8846-414F144F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75209" y="5016207"/>
            <a:ext cx="8618129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95097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384</Words>
  <Application>Microsoft Macintosh PowerPoint</Application>
  <PresentationFormat>Panorámica</PresentationFormat>
  <Paragraphs>86</Paragraphs>
  <Slides>29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Avenir Next LT Pro</vt:lpstr>
      <vt:lpstr>Calibri</vt:lpstr>
      <vt:lpstr>Sitka Banner</vt:lpstr>
      <vt:lpstr>HeadlinesVTI</vt:lpstr>
      <vt:lpstr>MicroRNA como herramientas de diagnóstico</vt:lpstr>
      <vt:lpstr>Presentación de PowerPoint</vt:lpstr>
      <vt:lpstr>Presentación de PowerPoint</vt:lpstr>
      <vt:lpstr>Presentación de PowerPoint</vt:lpstr>
      <vt:lpstr>Presentación de PowerPoint</vt:lpstr>
      <vt:lpstr>El super deportista</vt:lpstr>
      <vt:lpstr>¿Dopaje genético?</vt:lpstr>
      <vt:lpstr>Presentación de PowerPoint</vt:lpstr>
      <vt:lpstr>¿Qué son los microRNA?</vt:lpstr>
      <vt:lpstr>DNA Basura</vt:lpstr>
      <vt:lpstr>¿Qué son los microRNA?</vt:lpstr>
      <vt:lpstr>Función de los microRNA</vt:lpstr>
      <vt:lpstr>Incluso hay miRNAs imprescindibles la familia Let-7, Lethal-7 family</vt:lpstr>
      <vt:lpstr>microRNA circulantes </vt:lpstr>
      <vt:lpstr>¿Pueden ser biomarcadores?</vt:lpstr>
      <vt:lpstr>Presentación de PowerPoint</vt:lpstr>
      <vt:lpstr>Perfil de marcadores proteicos</vt:lpstr>
      <vt:lpstr>Perfil de miRNA cardiacos en plasma</vt:lpstr>
      <vt:lpstr>Presentación de PowerPoint</vt:lpstr>
      <vt:lpstr>Definición de subperfiles funcionales plásmaticos de miRNA</vt:lpstr>
      <vt:lpstr>Funciones metabólicas asociadas</vt:lpstr>
      <vt:lpstr>Respuesta coordinada y específica</vt:lpstr>
      <vt:lpstr>¿Qué hemos obtenido en relación con el dopaje?</vt:lpstr>
      <vt:lpstr>Respuestas específicas sincronizadas</vt:lpstr>
      <vt:lpstr>Respuestas específicas llamativas</vt:lpstr>
      <vt:lpstr>¿En qué estamos trabajando?</vt:lpstr>
      <vt:lpstr>¿Cómo llevar esto a cabo?</vt:lpstr>
      <vt:lpstr>Personalicemos el problema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MicroRNA como herramientas de diagnóstico</dc:title>
  <dc:creator>Manuel Fernández Sanjurjo</dc:creator>
  <cp:lastModifiedBy>Manuel Fernández Sanjurjo</cp:lastModifiedBy>
  <cp:revision>16</cp:revision>
  <dcterms:created xsi:type="dcterms:W3CDTF">2024-01-23T14:43:42Z</dcterms:created>
  <dcterms:modified xsi:type="dcterms:W3CDTF">2024-01-25T09:00:34Z</dcterms:modified>
</cp:coreProperties>
</file>